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9A85A23-7880-4450-97C0-7F06FBE37345}">
  <a:tblStyle styleId="{B9A85A23-7880-4450-97C0-7F06FBE3734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de-CH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lambda-architecture.net/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lambda-architecture.net/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atabricks.com/glossary/lambda-architecture" TargetMode="External"/><Relationship Id="rId3" Type="http://schemas.openxmlformats.org/officeDocument/2006/relationships/hyperlink" Target="https://www.merlin.uzh.ch/contributionDocument/download/7275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atabricks.com/glossary/lambda-architecture" TargetMode="External"/><Relationship Id="rId3" Type="http://schemas.openxmlformats.org/officeDocument/2006/relationships/hyperlink" Target="https://www.merlin.uzh.ch/contributionDocument/download/7275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atabricks.com/glossary/lambda-architecture" TargetMode="External"/><Relationship Id="rId3" Type="http://schemas.openxmlformats.org/officeDocument/2006/relationships/hyperlink" Target="https://www.merlin.uzh.ch/contributionDocument/download/7275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kafka.apache.org/20/documentation/streams/developer-guide/dsl-api.html" TargetMode="Externa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ilinda.pathirage.org/kappa-architecture.com/" TargetMode="Externa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ilinda.pathirage.org/kappa-architecture.com/" TargetMode="External"/><Relationship Id="rId3" Type="http://schemas.openxmlformats.org/officeDocument/2006/relationships/hyperlink" Target="http://martinfeick.com/wp-content/uploads/2018/07/Fundamentals-of-Real-Time-Data-Processing-Architectures-Lambda-and-Kappa.pdf" TargetMode="Externa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martinfeick.com/wp-content/uploads/2018/07/Fundamentals-of-Real-Time-Data-Processing-Architectures-Lambda-and-Kappa.pdf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linkedin.com/pulse/trouble-kappa-architecture-michael-segel/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confluent.io/current/kafka/introduction.html" TargetMode="Externa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confluent.io/current/kafka/introduction.html" TargetMode="Externa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confluent.io/current/kafka/introduction.html" TargetMode="Externa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confluent.io/current/kafka/introduction.html" TargetMode="Externa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onfluent.io/hub/" TargetMode="Externa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confluent.io/current/schema-registry/index.html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ksqldb.io/en/latest/concepts/stream-processing/" TargetMode="External"/><Relationship Id="rId3" Type="http://schemas.openxmlformats.org/officeDocument/2006/relationships/hyperlink" Target="http://www.igfasouza.com/blog/what-is-stream-processing/" TargetMode="Externa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confluent.io/current/schema-registry/index.html" TargetMode="Externa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15418.courses.cs.cmu.edu/spring2016/lecture/progperf2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8ee0764629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14" name="Google Shape;114;g8ee0764629_0_1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ee076462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22" name="Google Shape;122;g8ee0764629_0_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ee076462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30" name="Google Shape;130;g8ee0764629_0_1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6a0e8d74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Sources: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CH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http://lambda-architecture.net/</a:t>
            </a:r>
            <a:endParaRPr/>
          </a:p>
        </p:txBody>
      </p:sp>
      <p:sp>
        <p:nvSpPr>
          <p:cNvPr id="138" name="Google Shape;138;g86a0e8d741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6a0e8d74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Sources: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CH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http://lambda-architecture.net/</a:t>
            </a:r>
            <a:endParaRPr/>
          </a:p>
        </p:txBody>
      </p:sp>
      <p:sp>
        <p:nvSpPr>
          <p:cNvPr id="145" name="Google Shape;145;g86a0e8d741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6a0e8d74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Source: </a:t>
            </a:r>
            <a:r>
              <a:rPr lang="de-CH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https://databricks.com/glossary/lambda-architecture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Source: </a:t>
            </a:r>
            <a:r>
              <a:rPr lang="de-CH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https://www.merlin.uzh.ch/contributionDocument/download/7275</a:t>
            </a:r>
            <a:endParaRPr/>
          </a:p>
        </p:txBody>
      </p:sp>
      <p:sp>
        <p:nvSpPr>
          <p:cNvPr id="152" name="Google Shape;152;g86a0e8d741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d2607090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Source: </a:t>
            </a:r>
            <a:r>
              <a:rPr lang="de-CH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https://databricks.com/glossary/lambda-architecture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Source: </a:t>
            </a:r>
            <a:r>
              <a:rPr lang="de-CH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https://www.merlin.uzh.ch/contributionDocument/download/7275</a:t>
            </a:r>
            <a:endParaRPr/>
          </a:p>
        </p:txBody>
      </p:sp>
      <p:sp>
        <p:nvSpPr>
          <p:cNvPr id="159" name="Google Shape;159;g8d2607090c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d2607090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Source: </a:t>
            </a:r>
            <a:r>
              <a:rPr lang="de-CH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https://databricks.com/glossary/lambda-architecture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Source: </a:t>
            </a:r>
            <a:r>
              <a:rPr lang="de-CH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https://www.merlin.uzh.ch/contributionDocument/download/7275</a:t>
            </a:r>
            <a:endParaRPr/>
          </a:p>
        </p:txBody>
      </p:sp>
      <p:sp>
        <p:nvSpPr>
          <p:cNvPr id="166" name="Google Shape;166;g8d2607090c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d78d8b79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8d78d8b799_0_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d2607090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8d2607090c_0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8d78d8b79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g8d78d8b799_0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8d2607090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8d2607090c_0_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d2607090c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8d2607090c_0_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8d78d8b79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8d78d8b799_0_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d2607090c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8d2607090c_0_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d2607090c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8d2607090c_0_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8d2607090c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8d2607090c_0_1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d78d8b79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8d78d8b799_0_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ee076462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Image source: </a:t>
            </a:r>
            <a:r>
              <a:rPr lang="de-CH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https://kafka.apache.org/20/documentation/streams/developer-guide/dsl-api.html</a:t>
            </a:r>
            <a:endParaRPr/>
          </a:p>
        </p:txBody>
      </p:sp>
      <p:sp>
        <p:nvSpPr>
          <p:cNvPr id="291" name="Google Shape;291;g8ee0764629_0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8ee076462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Reprocessing is a very underestimated use case</a:t>
            </a:r>
            <a:endParaRPr/>
          </a:p>
        </p:txBody>
      </p:sp>
      <p:sp>
        <p:nvSpPr>
          <p:cNvPr id="304" name="Google Shape;304;g8ee0764629_0_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8ee0764629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Reprocessing is a very underestimated use case</a:t>
            </a:r>
            <a:endParaRPr/>
          </a:p>
        </p:txBody>
      </p:sp>
      <p:sp>
        <p:nvSpPr>
          <p:cNvPr id="310" name="Google Shape;310;g8ee0764629_0_1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8d78d8b79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68" name="Google Shape;68;g8d78d8b799_0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8d78d8b799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Source: </a:t>
            </a:r>
            <a:r>
              <a:rPr lang="de-CH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https://milinda.pathirage.org/kappa-architecture.com/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65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Spectrum: a scalable high-latency batch system that can process historical data and a low-latency stream processing system that can’t reprocess results. By duct taping these two things together, they can actually build a working solution.</a:t>
            </a:r>
            <a:endParaRPr/>
          </a:p>
        </p:txBody>
      </p:sp>
      <p:sp>
        <p:nvSpPr>
          <p:cNvPr id="316" name="Google Shape;316;g8d78d8b799_0_1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8ee076462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Source: </a:t>
            </a:r>
            <a:r>
              <a:rPr lang="de-CH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https://milinda.pathirage.org/kappa-architecture.com/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http://martinfeick.com/wp-content/uploads/2018/07/Fundamentals-of-Real-Time-Data-Processing-Architectures-Lambda-and-Kappa.pdf</a:t>
            </a:r>
            <a:endParaRPr/>
          </a:p>
        </p:txBody>
      </p:sp>
      <p:sp>
        <p:nvSpPr>
          <p:cNvPr id="326" name="Google Shape;326;g8ee0764629_0_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8ee0764629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Image Source: </a:t>
            </a:r>
            <a:r>
              <a:rPr lang="de-CH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http://martinfeick.com/wp-content/uploads/2018/07/Fundamentals-of-Real-Time-Data-Processing-Architectures-Lambda-and-Kappa.pdf</a:t>
            </a:r>
            <a:endParaRPr/>
          </a:p>
        </p:txBody>
      </p:sp>
      <p:sp>
        <p:nvSpPr>
          <p:cNvPr id="333" name="Google Shape;333;g8ee0764629_0_1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8ee0764629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Interesting read on the cons of Kappa: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https://www.linkedin.com/pulse/trouble-kappa-architecture-michael-segel/</a:t>
            </a:r>
            <a:endParaRPr/>
          </a:p>
        </p:txBody>
      </p:sp>
      <p:sp>
        <p:nvSpPr>
          <p:cNvPr id="340" name="Google Shape;340;g8ee0764629_0_1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d78d8b79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8d78d8b799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8d78d8b79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Image Source: </a:t>
            </a:r>
            <a:r>
              <a:rPr lang="de-CH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https://docs.confluent.io/current/kafka/introduction.html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8d78d8b799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8d78d8b799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Image Source: </a:t>
            </a:r>
            <a:r>
              <a:rPr lang="de-CH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https://docs.confluent.io/current/kafka/introduction.html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8d78d8b799_0_1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8c2df5df0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Image Source: </a:t>
            </a:r>
            <a:r>
              <a:rPr lang="de-CH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https://docs.confluent.io/current/kafka/introduction.html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8c2df5df0a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8c2df5df0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Image Source: </a:t>
            </a:r>
            <a:r>
              <a:rPr lang="de-CH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https://docs.confluent.io/current/kafka/introduction.html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8c2df5df0a_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8c2df5df0a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Consumers and Producers are this decoupled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8c2df5df0a_1_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8d78d8b7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g8d78d8b79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8c2df5df0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Consumers and Producers are this decoupled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8c2df5df0a_0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8c2df5df0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I</a:t>
            </a:r>
            <a:endParaRPr/>
          </a:p>
        </p:txBody>
      </p:sp>
      <p:sp>
        <p:nvSpPr>
          <p:cNvPr id="401" name="Google Shape;401;g8c2df5df0a_1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8c2df5df0a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I</a:t>
            </a:r>
            <a:endParaRPr/>
          </a:p>
        </p:txBody>
      </p:sp>
      <p:sp>
        <p:nvSpPr>
          <p:cNvPr id="413" name="Google Shape;413;g8c2df5df0a_1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8c2df5df0a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I</a:t>
            </a:r>
            <a:endParaRPr/>
          </a:p>
        </p:txBody>
      </p:sp>
      <p:sp>
        <p:nvSpPr>
          <p:cNvPr id="420" name="Google Shape;420;g8c2df5df0a_1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8dd4b3e3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I</a:t>
            </a:r>
            <a:endParaRPr/>
          </a:p>
        </p:txBody>
      </p:sp>
      <p:sp>
        <p:nvSpPr>
          <p:cNvPr id="427" name="Google Shape;427;g8dd4b3e383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8dd4b3e38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Show raw message data in Confluence Control Center and also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CH"/>
              <a:t>/home/ubuntu/kafka/kafka_2.12-2.5.0/bin/kafka-run-class.sh kafka.tools.DumpLogSegments --deep-iteration --print-data-log --files /var/lib/kafka/data/wikimedia_stream-1/00000000000000000000.log  | less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8dd4b3e383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8c2df5df0a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Consumers and Producers are this decoupled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g8c2df5df0a_1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8dd4b3e38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Demo: Showcase Confluent Control Center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8dd4b3e383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8dd4b3e38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100">
                <a:latin typeface="Arial"/>
                <a:ea typeface="Arial"/>
                <a:cs typeface="Arial"/>
                <a:sym typeface="Arial"/>
              </a:rPr>
              <a:t>Market place - </a:t>
            </a:r>
            <a:r>
              <a:rPr lang="de-CH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https://www.confluent.io/hub/</a:t>
            </a:r>
            <a:endParaRPr/>
          </a:p>
        </p:txBody>
      </p:sp>
      <p:sp>
        <p:nvSpPr>
          <p:cNvPr id="457" name="Google Shape;457;g8dd4b3e383_0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8dd4b3e38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Image Source: </a:t>
            </a:r>
            <a:r>
              <a:rPr lang="de-CH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https://docs.confluent.io/current/schema-registry/index.html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8dd4b3e383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8d78d8b79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Image Sources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CH"/>
              <a:t> </a:t>
            </a:r>
            <a:r>
              <a:rPr lang="de-CH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https://docs.ksqldb.io/en/latest/concepts/stream-processing/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CH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http://www.igfasouza.com/blog/what-is-stream-processing/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g8d78d8b799_0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8dd4b3e38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Image Source: </a:t>
            </a:r>
            <a:r>
              <a:rPr lang="de-CH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https://docs.confluent.io/current/schema-registry/index.html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8dd4b3e383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8c2df5df0a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g8c2df5df0a_1_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d78d8b79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8d78d8b799_0_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d78d8b79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8d78d8b799_0_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d78d8b79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Char char="●"/>
            </a:pPr>
            <a:r>
              <a:rPr lang="de-CH">
                <a:latin typeface="Verdana"/>
                <a:ea typeface="Verdana"/>
                <a:cs typeface="Verdana"/>
                <a:sym typeface="Verdana"/>
              </a:rPr>
              <a:t>What can stream processing do and batch can’t? E.g.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000">
                <a:latin typeface="Verdana"/>
                <a:ea typeface="Verdana"/>
                <a:cs typeface="Verdana"/>
                <a:sym typeface="Verdana"/>
              </a:rPr>
              <a:t>Assume data streams from N machines. Join streams and compute stats every minute - batch systems do not efficiently process the join (</a:t>
            </a:r>
            <a:r>
              <a:rPr lang="de-CH" sz="900">
                <a:latin typeface="Verdana"/>
                <a:ea typeface="Verdana"/>
                <a:cs typeface="Verdana"/>
                <a:sym typeface="Verdana"/>
              </a:rPr>
              <a:t>need to align streams, events may be out of order, join needs to produce limited data from infinite streams)</a:t>
            </a:r>
            <a:endParaRPr sz="9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01" name="Google Shape;101;g8d78d8b799_0_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8ee076462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>
                <a:latin typeface="Verdana"/>
                <a:ea typeface="Verdana"/>
                <a:cs typeface="Verdana"/>
                <a:sym typeface="Verdana"/>
              </a:rPr>
              <a:t>Image Source: </a:t>
            </a:r>
            <a:r>
              <a:rPr lang="de-CH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http://15418.courses.cs.cmu.edu/spring2016/lecture/progperf2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07" name="Google Shape;107;g8ee0764629_0_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" showMasterSp="0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 title="PPT Titelfolie efqm 16: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18000" y="6228000"/>
            <a:ext cx="2494280" cy="330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 title="PPT Titelfolie 16:9.D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6400" y="324000"/>
            <a:ext cx="1620000" cy="9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/>
          <p:nvPr>
            <p:ph type="ctrTitle"/>
          </p:nvPr>
        </p:nvSpPr>
        <p:spPr>
          <a:xfrm>
            <a:off x="626800" y="2060575"/>
            <a:ext cx="81936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72000" spcFirstLastPara="1" rIns="72000" wrap="square" tIns="72000">
            <a:noAutofit/>
          </a:bodyPr>
          <a:lstStyle>
            <a:lvl1pPr lvl="0" algn="l">
              <a:lnSpc>
                <a:spcPct val="147368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626799" y="5383213"/>
            <a:ext cx="63009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72000" spcFirstLastPara="1" rIns="72000" wrap="square" tIns="72000">
            <a:noAutofit/>
          </a:bodyPr>
          <a:lstStyle>
            <a:lvl1pPr lv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9pPr>
          </a:lstStyle>
          <a:p/>
        </p:txBody>
      </p:sp>
      <p:sp>
        <p:nvSpPr>
          <p:cNvPr id="20" name="Google Shape;20;p2" title="Name"/>
          <p:cNvSpPr txBox="1"/>
          <p:nvPr/>
        </p:nvSpPr>
        <p:spPr>
          <a:xfrm>
            <a:off x="626799" y="3977550"/>
            <a:ext cx="17085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CH" sz="10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Christian Dollfus </a:t>
            </a:r>
            <a:endParaRPr b="1" sz="10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" name="Google Shape;21;p2" title="Function.DE"/>
          <p:cNvSpPr txBox="1"/>
          <p:nvPr/>
        </p:nvSpPr>
        <p:spPr>
          <a:xfrm>
            <a:off x="626799" y="4115275"/>
            <a:ext cx="1708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0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Dozent </a:t>
            </a:r>
            <a:endParaRPr sz="1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22" name="Google Shape;22;p2"/>
          <p:cNvGrpSpPr/>
          <p:nvPr/>
        </p:nvGrpSpPr>
        <p:grpSpPr>
          <a:xfrm>
            <a:off x="626799" y="4498975"/>
            <a:ext cx="3801075" cy="253800"/>
            <a:chOff x="626799" y="4498975"/>
            <a:chExt cx="3801075" cy="253800"/>
          </a:xfrm>
        </p:grpSpPr>
        <p:sp>
          <p:nvSpPr>
            <p:cNvPr id="23" name="Google Shape;23;p2"/>
            <p:cNvSpPr txBox="1"/>
            <p:nvPr/>
          </p:nvSpPr>
          <p:spPr>
            <a:xfrm>
              <a:off x="626799" y="4498975"/>
              <a:ext cx="7071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de-CH" sz="1050" u="none" cap="none" strike="noStrike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T direkt</a:t>
              </a:r>
              <a:endParaRPr/>
            </a:p>
          </p:txBody>
        </p:sp>
        <p:sp>
          <p:nvSpPr>
            <p:cNvPr id="24" name="Google Shape;24;p2" title="Direct Phone"/>
            <p:cNvSpPr txBox="1"/>
            <p:nvPr/>
          </p:nvSpPr>
          <p:spPr>
            <a:xfrm>
              <a:off x="1450974" y="4498975"/>
              <a:ext cx="29769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CH" sz="105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+41 41 228 22 54 </a:t>
              </a:r>
              <a:endParaRPr sz="10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25" name="Google Shape;25;p2" title="Email"/>
          <p:cNvSpPr txBox="1"/>
          <p:nvPr/>
        </p:nvSpPr>
        <p:spPr>
          <a:xfrm>
            <a:off x="626799" y="4680236"/>
            <a:ext cx="38013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0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christian.dollfus@hslu.ch </a:t>
            </a:r>
            <a:endParaRPr sz="10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" name="Google Shape;26;p2" title="Ort.DE"/>
          <p:cNvSpPr txBox="1"/>
          <p:nvPr/>
        </p:nvSpPr>
        <p:spPr>
          <a:xfrm>
            <a:off x="626799" y="5048449"/>
            <a:ext cx="473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0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Luzern </a:t>
            </a:r>
            <a:endParaRPr sz="1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" name="Google Shape;27;p2"/>
          <p:cNvSpPr txBox="1"/>
          <p:nvPr>
            <p:ph idx="10" type="dt"/>
          </p:nvPr>
        </p:nvSpPr>
        <p:spPr>
          <a:xfrm>
            <a:off x="1425575" y="5025090"/>
            <a:ext cx="30024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72000" spcFirstLastPara="1" rIns="72000" wrap="square" tIns="720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28" name="Google Shape;28;p2" title="2. Kontaktperson.Name"/>
          <p:cNvSpPr txBox="1"/>
          <p:nvPr/>
        </p:nvSpPr>
        <p:spPr>
          <a:xfrm>
            <a:off x="5012684" y="3982655"/>
            <a:ext cx="38013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CH" sz="10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b="1" sz="10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" name="Google Shape;29;p2" title="2. Kontaktperson.Function.DE"/>
          <p:cNvSpPr txBox="1"/>
          <p:nvPr/>
        </p:nvSpPr>
        <p:spPr>
          <a:xfrm>
            <a:off x="5004521" y="4174557"/>
            <a:ext cx="38013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0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0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" name="Google Shape;30;p2" title="2. Kontaktperson.Email"/>
          <p:cNvSpPr txBox="1"/>
          <p:nvPr/>
        </p:nvSpPr>
        <p:spPr>
          <a:xfrm>
            <a:off x="5012684" y="4679088"/>
            <a:ext cx="38079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0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0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" name="Google Shape;31;p2" title="Name"/>
          <p:cNvSpPr txBox="1"/>
          <p:nvPr/>
        </p:nvSpPr>
        <p:spPr>
          <a:xfrm>
            <a:off x="5012675" y="3980250"/>
            <a:ext cx="1979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CH" sz="10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</a:t>
            </a:r>
            <a:r>
              <a:rPr b="1" lang="de-CH" sz="10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Pavlin Mavrodiev</a:t>
            </a:r>
            <a:endParaRPr b="1" sz="10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" name="Google Shape;32;p2" title="Function.DE"/>
          <p:cNvSpPr txBox="1"/>
          <p:nvPr/>
        </p:nvSpPr>
        <p:spPr>
          <a:xfrm>
            <a:off x="5012674" y="4117975"/>
            <a:ext cx="1708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0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Dozent </a:t>
            </a:r>
            <a:endParaRPr sz="1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" name="Google Shape;33;p2" title="Email"/>
          <p:cNvSpPr txBox="1"/>
          <p:nvPr/>
        </p:nvSpPr>
        <p:spPr>
          <a:xfrm>
            <a:off x="4990474" y="4679150"/>
            <a:ext cx="24942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0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pavlin.mavrodiev@alumni.ethz.ch</a:t>
            </a:r>
            <a:endParaRPr sz="10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4969612" y="4499025"/>
            <a:ext cx="707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CH" sz="10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 direkt</a:t>
            </a:r>
            <a:endParaRPr/>
          </a:p>
        </p:txBody>
      </p:sp>
      <p:sp>
        <p:nvSpPr>
          <p:cNvPr id="35" name="Google Shape;35;p2" title="Direct Phone"/>
          <p:cNvSpPr txBox="1"/>
          <p:nvPr/>
        </p:nvSpPr>
        <p:spPr>
          <a:xfrm>
            <a:off x="5828806" y="4499025"/>
            <a:ext cx="14832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0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+41 76 733 61 66 </a:t>
            </a:r>
            <a:endParaRPr sz="10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322">
          <p15:clr>
            <a:srgbClr val="FBAE40"/>
          </p15:clr>
        </p15:guide>
        <p15:guide id="2" pos="337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" type="obj">
  <p:cSld name="OBJEC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"/>
          <p:cNvSpPr txBox="1"/>
          <p:nvPr>
            <p:ph type="title"/>
          </p:nvPr>
        </p:nvSpPr>
        <p:spPr>
          <a:xfrm>
            <a:off x="647700" y="692150"/>
            <a:ext cx="81693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72000" spcFirstLastPara="1" rIns="72000" wrap="square" tIns="72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" type="body"/>
          </p:nvPr>
        </p:nvSpPr>
        <p:spPr>
          <a:xfrm>
            <a:off x="647700" y="1341438"/>
            <a:ext cx="8169300" cy="40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72000" spcFirstLastPara="1" rIns="72000" wrap="square" tIns="72000">
            <a:no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1pPr>
            <a:lvl2pPr indent="-3302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  <a:defRPr sz="1400"/>
            </a:lvl2pPr>
            <a:lvl3pPr indent="-32385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﹘"/>
              <a:defRPr sz="1300"/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9pPr>
          </a:lstStyle>
          <a:p/>
        </p:txBody>
      </p:sp>
      <p:sp>
        <p:nvSpPr>
          <p:cNvPr id="39" name="Google Shape;39;p3"/>
          <p:cNvSpPr txBox="1"/>
          <p:nvPr>
            <p:ph idx="12" type="sldNum"/>
          </p:nvPr>
        </p:nvSpPr>
        <p:spPr>
          <a:xfrm>
            <a:off x="899600" y="6453197"/>
            <a:ext cx="81078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72000" spcFirstLastPara="1" rIns="72000" wrap="square" tIns="72000">
            <a:noAutofit/>
          </a:bodyPr>
          <a:lstStyle>
            <a:lvl1pPr lvl="0" rtl="0">
              <a:buClr>
                <a:schemeClr val="dk1"/>
              </a:buClr>
              <a:buFont typeface="Arial"/>
              <a:buNone/>
              <a:defRPr/>
            </a:lvl1pPr>
            <a:lvl2pPr lvl="1" rtl="0">
              <a:buClr>
                <a:schemeClr val="dk1"/>
              </a:buClr>
              <a:buFont typeface="Arial"/>
              <a:buNone/>
              <a:defRPr/>
            </a:lvl2pPr>
            <a:lvl3pPr lvl="2" rtl="0">
              <a:buClr>
                <a:schemeClr val="dk1"/>
              </a:buClr>
              <a:buFont typeface="Arial"/>
              <a:buNone/>
              <a:defRPr/>
            </a:lvl3pPr>
            <a:lvl4pPr lvl="3" rtl="0">
              <a:buClr>
                <a:schemeClr val="dk1"/>
              </a:buClr>
              <a:buFont typeface="Arial"/>
              <a:buNone/>
              <a:defRPr/>
            </a:lvl4pPr>
            <a:lvl5pPr lvl="4" rtl="0">
              <a:buClr>
                <a:schemeClr val="dk1"/>
              </a:buClr>
              <a:buFont typeface="Arial"/>
              <a:buNone/>
              <a:defRPr/>
            </a:lvl5pPr>
            <a:lvl6pPr lvl="5" rtl="0">
              <a:buClr>
                <a:schemeClr val="dk1"/>
              </a:buClr>
              <a:buFont typeface="Arial"/>
              <a:buNone/>
              <a:defRPr/>
            </a:lvl6pPr>
            <a:lvl7pPr lvl="6" rtl="0">
              <a:buClr>
                <a:schemeClr val="dk1"/>
              </a:buClr>
              <a:buFont typeface="Arial"/>
              <a:buNone/>
              <a:defRPr/>
            </a:lvl7pPr>
            <a:lvl8pPr lvl="7" rtl="0">
              <a:buClr>
                <a:schemeClr val="dk1"/>
              </a:buClr>
              <a:buFont typeface="Arial"/>
              <a:buNone/>
              <a:defRPr/>
            </a:lvl8pPr>
            <a:lvl9pPr lvl="8" rtl="0">
              <a:buClr>
                <a:schemeClr val="dk1"/>
              </a:buClr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r>
              <a:rPr lang="de-CH"/>
              <a:t>, Fall 2021</a:t>
            </a:r>
            <a:endParaRPr sz="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 1">
  <p:cSld name="OBJECT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"/>
          <p:cNvSpPr txBox="1"/>
          <p:nvPr>
            <p:ph type="title"/>
          </p:nvPr>
        </p:nvSpPr>
        <p:spPr>
          <a:xfrm>
            <a:off x="647700" y="692150"/>
            <a:ext cx="81693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72000" spcFirstLastPara="1" rIns="72000" wrap="square" tIns="720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"/>
          <p:cNvSpPr txBox="1"/>
          <p:nvPr>
            <p:ph idx="1" type="body"/>
          </p:nvPr>
        </p:nvSpPr>
        <p:spPr>
          <a:xfrm>
            <a:off x="647700" y="1341438"/>
            <a:ext cx="8169300" cy="40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72000" spcFirstLastPara="1" rIns="72000" wrap="square" tIns="72000">
            <a:noAutofit/>
          </a:bodyPr>
          <a:lstStyle>
            <a:lvl1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400"/>
            </a:lvl2pPr>
            <a:lvl3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﹘"/>
              <a:defRPr sz="1400"/>
            </a:lvl3pPr>
            <a:lvl4pPr indent="-32385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300"/>
            </a:lvl4pPr>
            <a:lvl5pPr indent="-342900" lvl="4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43" name="Google Shape;43;p4"/>
          <p:cNvSpPr txBox="1"/>
          <p:nvPr>
            <p:ph idx="12" type="sldNum"/>
          </p:nvPr>
        </p:nvSpPr>
        <p:spPr>
          <a:xfrm>
            <a:off x="899592" y="6453188"/>
            <a:ext cx="81078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72000" spcFirstLastPara="1" rIns="72000" wrap="square" tIns="720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r>
              <a:rPr lang="de-CH"/>
              <a:t>, 14.05.2020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ei Inhalte" type="twoObj">
  <p:cSld name="TWO_OBJECT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/>
          <p:nvPr>
            <p:ph type="title"/>
          </p:nvPr>
        </p:nvSpPr>
        <p:spPr>
          <a:xfrm>
            <a:off x="647700" y="692150"/>
            <a:ext cx="81693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72000" spcFirstLastPara="1" rIns="72000" wrap="square" tIns="72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" type="body"/>
          </p:nvPr>
        </p:nvSpPr>
        <p:spPr>
          <a:xfrm>
            <a:off x="647700" y="1417638"/>
            <a:ext cx="4008300" cy="40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72000" spcFirstLastPara="1" rIns="72000" wrap="square" tIns="72000">
            <a:noAutofit/>
          </a:bodyPr>
          <a:lstStyle>
            <a:lvl1pPr indent="-4064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Char char="-"/>
              <a:defRPr sz="2800"/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-"/>
              <a:defRPr sz="2400"/>
            </a:lvl2pPr>
            <a:lvl3pPr indent="-3556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-"/>
              <a:defRPr sz="2000"/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-"/>
              <a:defRPr sz="1800"/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-"/>
              <a:defRPr sz="1800"/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-"/>
              <a:defRPr sz="1800"/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-"/>
              <a:defRPr sz="1800"/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-"/>
              <a:defRPr sz="1800"/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-"/>
              <a:defRPr sz="1800"/>
            </a:lvl9pPr>
          </a:lstStyle>
          <a:p/>
        </p:txBody>
      </p:sp>
      <p:sp>
        <p:nvSpPr>
          <p:cNvPr id="47" name="Google Shape;47;p5"/>
          <p:cNvSpPr txBox="1"/>
          <p:nvPr>
            <p:ph idx="2" type="body"/>
          </p:nvPr>
        </p:nvSpPr>
        <p:spPr>
          <a:xfrm>
            <a:off x="4808538" y="1417638"/>
            <a:ext cx="4008300" cy="40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72000" spcFirstLastPara="1" rIns="72000" wrap="square" tIns="72000">
            <a:noAutofit/>
          </a:bodyPr>
          <a:lstStyle>
            <a:lvl1pPr indent="-4064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Char char="-"/>
              <a:defRPr sz="2800"/>
            </a:lvl1pPr>
            <a:lvl2pPr indent="-3810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-"/>
              <a:defRPr sz="2400"/>
            </a:lvl2pPr>
            <a:lvl3pPr indent="-3556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-"/>
              <a:defRPr sz="2000"/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-"/>
              <a:defRPr sz="1800"/>
            </a:lvl4pPr>
            <a:lvl5pPr indent="-3429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-"/>
              <a:defRPr sz="1800"/>
            </a:lvl5pPr>
            <a:lvl6pPr indent="-342900" lvl="5" marL="2743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-"/>
              <a:defRPr sz="1800"/>
            </a:lvl6pPr>
            <a:lvl7pPr indent="-342900" lvl="6" marL="3200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-"/>
              <a:defRPr sz="1800"/>
            </a:lvl7pPr>
            <a:lvl8pPr indent="-342900" lvl="7" marL="3657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-"/>
              <a:defRPr sz="1800"/>
            </a:lvl8pPr>
            <a:lvl9pPr indent="-342900" lvl="8" marL="4114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-"/>
              <a:defRPr sz="1800"/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899592" y="6453188"/>
            <a:ext cx="81078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72000" spcFirstLastPara="1" rIns="72000" wrap="square" tIns="720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r>
              <a:rPr lang="de-CH"/>
              <a:t>, 14.05.2020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r Titel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type="title"/>
          </p:nvPr>
        </p:nvSpPr>
        <p:spPr>
          <a:xfrm>
            <a:off x="647700" y="692150"/>
            <a:ext cx="81693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72000" spcFirstLastPara="1" rIns="72000" wrap="square" tIns="72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899592" y="6453188"/>
            <a:ext cx="81078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72000" spcFirstLastPara="1" rIns="72000" wrap="square" tIns="720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r>
              <a:rPr lang="de-CH"/>
              <a:t>, 14.05.2020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er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99592" y="6453188"/>
            <a:ext cx="81078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72000" spcFirstLastPara="1" rIns="72000" wrap="square" tIns="720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r>
              <a:rPr lang="de-CH"/>
              <a:t>, 14.05.2020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47700" y="692150"/>
            <a:ext cx="8169300" cy="865200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72000" spcFirstLastPara="1" rIns="72000" wrap="square" tIns="720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47700" y="1798638"/>
            <a:ext cx="8169300" cy="40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72000" spcFirstLastPara="1" rIns="72000" wrap="square" tIns="72000">
            <a:noAutofit/>
          </a:bodyPr>
          <a:lstStyle>
            <a:lvl1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-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302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-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302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-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302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-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302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-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0200" lvl="5" marL="2743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-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30200" lvl="6" marL="3200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-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30200" lvl="7" marL="3657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-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30200" lvl="8" marL="4114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-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642938" y="6454775"/>
            <a:ext cx="2705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CH" sz="7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Folie</a:t>
            </a:r>
            <a:endParaRPr/>
          </a:p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899592" y="6453188"/>
            <a:ext cx="81078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72000" spcFirstLastPara="1" rIns="72000" wrap="square" tIns="720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7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7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7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7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7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b="0" i="0" sz="7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b="0" i="0" sz="7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b="0" i="0" sz="7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b="0" i="0" sz="7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/>
              <a:t>‹#›</a:t>
            </a:fld>
            <a:r>
              <a:rPr lang="de-CH"/>
              <a:t>, 14.05.2020</a:t>
            </a:r>
            <a:endParaRPr/>
          </a:p>
        </p:txBody>
      </p:sp>
      <p:pic>
        <p:nvPicPr>
          <p:cNvPr id="14" name="Google Shape;14;p1" title="PPT Folie 16:9.DE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26400" y="324000"/>
            <a:ext cx="828000" cy="1908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Relationship Id="rId4" Type="http://schemas.openxmlformats.org/officeDocument/2006/relationships/image" Target="../media/image32.png"/><Relationship Id="rId5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/>
          <p:nvPr>
            <p:ph type="ctrTitle"/>
          </p:nvPr>
        </p:nvSpPr>
        <p:spPr>
          <a:xfrm>
            <a:off x="626800" y="2060575"/>
            <a:ext cx="81936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CH"/>
              <a:t>Modern Data Engineering in the Cloud</a:t>
            </a:r>
            <a:endParaRPr/>
          </a:p>
        </p:txBody>
      </p:sp>
      <p:sp>
        <p:nvSpPr>
          <p:cNvPr id="59" name="Google Shape;59;p8"/>
          <p:cNvSpPr txBox="1"/>
          <p:nvPr>
            <p:ph idx="1" type="subTitle"/>
          </p:nvPr>
        </p:nvSpPr>
        <p:spPr>
          <a:xfrm>
            <a:off x="626799" y="5383213"/>
            <a:ext cx="6300900" cy="10209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PART 4 : REALTIME STREAMING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647700" y="692150"/>
            <a:ext cx="8169300" cy="4884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Latency vs Throughput</a:t>
            </a:r>
            <a:endParaRPr/>
          </a:p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647700" y="1341438"/>
            <a:ext cx="8169300" cy="40845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-3429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de-CH"/>
              <a:t>Latency</a:t>
            </a:r>
            <a:r>
              <a:rPr lang="de-CH"/>
              <a:t> - The amount of time needed for an operation (event) to complete</a:t>
            </a:r>
            <a:endParaRPr/>
          </a:p>
          <a:p>
            <a:pPr indent="-3429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de-CH"/>
              <a:t>Throughput</a:t>
            </a:r>
            <a:r>
              <a:rPr lang="de-CH"/>
              <a:t> - Number of events per unit time (e.g. bandwidth)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How can we increase throughput?  - </a:t>
            </a:r>
            <a:r>
              <a:rPr b="1" lang="de-CH"/>
              <a:t>more cars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150" y="2329213"/>
            <a:ext cx="6034402" cy="174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4600" y="4910400"/>
            <a:ext cx="6066176" cy="1468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title"/>
          </p:nvPr>
        </p:nvSpPr>
        <p:spPr>
          <a:xfrm>
            <a:off x="647700" y="692150"/>
            <a:ext cx="8169300" cy="4884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Latency vs Throughput</a:t>
            </a:r>
            <a:endParaRPr/>
          </a:p>
        </p:txBody>
      </p:sp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647700" y="1341438"/>
            <a:ext cx="8169300" cy="40845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-3429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de-CH"/>
              <a:t>Latency</a:t>
            </a:r>
            <a:r>
              <a:rPr lang="de-CH"/>
              <a:t> - The amount of time needed for an operation (event) to complete</a:t>
            </a:r>
            <a:endParaRPr/>
          </a:p>
          <a:p>
            <a:pPr indent="-3429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de-CH"/>
              <a:t>Throughput</a:t>
            </a:r>
            <a:r>
              <a:rPr lang="de-CH"/>
              <a:t> - Number of events per unit time (e.g. bandwidth)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How can we increase throughput?  - </a:t>
            </a:r>
            <a:r>
              <a:rPr b="1" lang="de-CH"/>
              <a:t>one car, but</a:t>
            </a:r>
            <a:r>
              <a:rPr lang="de-CH"/>
              <a:t> </a:t>
            </a:r>
            <a:r>
              <a:rPr b="1" lang="de-CH"/>
              <a:t>drive faster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150" y="2329213"/>
            <a:ext cx="6034402" cy="174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4600" y="4910400"/>
            <a:ext cx="6112549" cy="188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647700" y="692150"/>
            <a:ext cx="8169300" cy="4884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Latency vs Throughput</a:t>
            </a:r>
            <a:endParaRPr/>
          </a:p>
        </p:txBody>
      </p:sp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647700" y="1341438"/>
            <a:ext cx="8169300" cy="40845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-3429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de-CH"/>
              <a:t>Latency</a:t>
            </a:r>
            <a:r>
              <a:rPr lang="de-CH"/>
              <a:t> - The amount of time needed for an operation (event) to complete</a:t>
            </a:r>
            <a:endParaRPr/>
          </a:p>
          <a:p>
            <a:pPr indent="-3429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de-CH"/>
              <a:t>Throughput</a:t>
            </a:r>
            <a:r>
              <a:rPr lang="de-CH"/>
              <a:t> - Number of events per unit time (e.g. bandwidth)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How can we increase throughput?  - </a:t>
            </a:r>
            <a:r>
              <a:rPr b="1" lang="de-CH"/>
              <a:t>more cars, drive faster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150" y="2329213"/>
            <a:ext cx="6034402" cy="174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4600" y="4910400"/>
            <a:ext cx="6152100" cy="148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title"/>
          </p:nvPr>
        </p:nvSpPr>
        <p:spPr>
          <a:xfrm>
            <a:off x="647700" y="692150"/>
            <a:ext cx="8169300" cy="4884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Modern Data Architectures</a:t>
            </a:r>
            <a:r>
              <a:rPr lang="de-CH"/>
              <a:t> - Lambda</a:t>
            </a:r>
            <a:endParaRPr/>
          </a:p>
        </p:txBody>
      </p:sp>
      <p:sp>
        <p:nvSpPr>
          <p:cNvPr id="141" name="Google Shape;141;p20"/>
          <p:cNvSpPr txBox="1"/>
          <p:nvPr>
            <p:ph idx="1" type="body"/>
          </p:nvPr>
        </p:nvSpPr>
        <p:spPr>
          <a:xfrm>
            <a:off x="647700" y="1341438"/>
            <a:ext cx="8169300" cy="40845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de-CH" sz="1900"/>
              <a:t>“An approach to implement an arbitrary function on an arbitrary dataset and having the function return its result with low latency”</a:t>
            </a:r>
            <a:endParaRPr i="1" sz="1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All clear? Good, we’re done!</a:t>
            </a:r>
            <a:endParaRPr/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300" y="1332950"/>
            <a:ext cx="4055299" cy="509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647700" y="692150"/>
            <a:ext cx="8169300" cy="4884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Modern Data Architectures -</a:t>
            </a:r>
            <a:r>
              <a:rPr lang="de-CH"/>
              <a:t> Lambda</a:t>
            </a:r>
            <a:endParaRPr/>
          </a:p>
        </p:txBody>
      </p:sp>
      <p:sp>
        <p:nvSpPr>
          <p:cNvPr id="148" name="Google Shape;148;p21"/>
          <p:cNvSpPr txBox="1"/>
          <p:nvPr>
            <p:ph idx="1" type="body"/>
          </p:nvPr>
        </p:nvSpPr>
        <p:spPr>
          <a:xfrm>
            <a:off x="647700" y="1341438"/>
            <a:ext cx="8169300" cy="40845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de-CH"/>
              <a:t>“An approach to implement an </a:t>
            </a:r>
            <a:r>
              <a:rPr b="1" i="1" lang="de-CH"/>
              <a:t>arbitrary</a:t>
            </a:r>
            <a:r>
              <a:rPr i="1" lang="de-CH"/>
              <a:t> </a:t>
            </a:r>
            <a:r>
              <a:rPr b="1" i="1" lang="de-CH"/>
              <a:t>function</a:t>
            </a:r>
            <a:r>
              <a:rPr i="1" lang="de-CH"/>
              <a:t> on an </a:t>
            </a:r>
            <a:r>
              <a:rPr b="1" i="1" lang="de-CH"/>
              <a:t>arbitrary</a:t>
            </a:r>
            <a:r>
              <a:rPr i="1" lang="de-CH"/>
              <a:t> dataset and having the function return its result with </a:t>
            </a:r>
            <a:r>
              <a:rPr b="1" i="1" lang="de-CH"/>
              <a:t>low latency</a:t>
            </a:r>
            <a:r>
              <a:rPr i="1" lang="de-CH"/>
              <a:t>”</a:t>
            </a:r>
            <a:endParaRPr i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Arbitrary functions on arbitrary datasets: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-CH"/>
              <a:t>number of unique users per minute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-CH"/>
              <a:t>number of bookings per minute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-CH"/>
              <a:t>most popular search terms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-CH"/>
              <a:t>trending tweets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-CH"/>
              <a:t>user reputation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-CH"/>
              <a:t>current friend list</a:t>
            </a:r>
            <a:endParaRPr/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300" y="1332950"/>
            <a:ext cx="4055299" cy="509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647700" y="692150"/>
            <a:ext cx="8169300" cy="4884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Modern Data Architectures -</a:t>
            </a:r>
            <a:r>
              <a:rPr lang="de-CH"/>
              <a:t> Lambda</a:t>
            </a:r>
            <a:endParaRPr/>
          </a:p>
        </p:txBody>
      </p:sp>
      <p:sp>
        <p:nvSpPr>
          <p:cNvPr id="155" name="Google Shape;155;p22"/>
          <p:cNvSpPr txBox="1"/>
          <p:nvPr>
            <p:ph idx="1" type="body"/>
          </p:nvPr>
        </p:nvSpPr>
        <p:spPr>
          <a:xfrm>
            <a:off x="647700" y="1341438"/>
            <a:ext cx="8169300" cy="40845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-3302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-CH" sz="1400"/>
              <a:t>New data fed to the Batch (historical) and Speed (real-time) Layers simultaneously</a:t>
            </a:r>
            <a:endParaRPr sz="1400"/>
          </a:p>
          <a:p>
            <a:pPr indent="-3302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-CH" sz="1400"/>
              <a:t>The </a:t>
            </a:r>
            <a:r>
              <a:rPr b="1" lang="de-CH" sz="1400"/>
              <a:t>Batch</a:t>
            </a:r>
            <a:r>
              <a:rPr lang="de-CH" sz="1400"/>
              <a:t> layer stores all data, pre-computes batch views and maintains the master dataset</a:t>
            </a:r>
            <a:endParaRPr sz="1400"/>
          </a:p>
          <a:p>
            <a:pPr indent="-3302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-CH" sz="1400"/>
              <a:t>The </a:t>
            </a:r>
            <a:r>
              <a:rPr b="1" lang="de-CH" sz="1400"/>
              <a:t>Speed</a:t>
            </a:r>
            <a:r>
              <a:rPr lang="de-CH" sz="1400"/>
              <a:t> layer performs real-time operations on recent data only and drops the rest</a:t>
            </a:r>
            <a:endParaRPr sz="1400"/>
          </a:p>
          <a:p>
            <a:pPr indent="-3175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CH" sz="1400"/>
              <a:t>The </a:t>
            </a:r>
            <a:r>
              <a:rPr b="1" lang="de-CH" sz="1400"/>
              <a:t>Serving</a:t>
            </a:r>
            <a:r>
              <a:rPr lang="de-CH" sz="1400"/>
              <a:t> Layer indexes the batch views, so that they can be queried in a low-latency, ad-hoc way</a:t>
            </a:r>
            <a:endParaRPr sz="1400"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0850" y="1215375"/>
            <a:ext cx="3862299" cy="315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647700" y="692150"/>
            <a:ext cx="8169300" cy="4884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Modern Data Architectures -</a:t>
            </a:r>
            <a:r>
              <a:rPr lang="de-CH"/>
              <a:t> Lambda</a:t>
            </a:r>
            <a:endParaRPr/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424" y="1327551"/>
            <a:ext cx="5619925" cy="304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3"/>
          <p:cNvSpPr txBox="1"/>
          <p:nvPr>
            <p:ph idx="1" type="body"/>
          </p:nvPr>
        </p:nvSpPr>
        <p:spPr>
          <a:xfrm>
            <a:off x="647700" y="1341438"/>
            <a:ext cx="8169300" cy="40845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-3302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-CH" sz="1400"/>
              <a:t>New data fed to the Batch (historical) and Speed (real-time) Layers simultaneously</a:t>
            </a:r>
            <a:endParaRPr sz="1400"/>
          </a:p>
          <a:p>
            <a:pPr indent="-3302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-CH" sz="1400"/>
              <a:t>The </a:t>
            </a:r>
            <a:r>
              <a:rPr b="1" lang="de-CH" sz="1400"/>
              <a:t>Batch</a:t>
            </a:r>
            <a:r>
              <a:rPr lang="de-CH" sz="1400"/>
              <a:t> layer stores all data, pre-computes batch views and maintains the master dataset</a:t>
            </a:r>
            <a:endParaRPr sz="1400"/>
          </a:p>
          <a:p>
            <a:pPr indent="-3302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-CH" sz="1400"/>
              <a:t>The </a:t>
            </a:r>
            <a:r>
              <a:rPr b="1" lang="de-CH" sz="1400"/>
              <a:t>Speed</a:t>
            </a:r>
            <a:r>
              <a:rPr lang="de-CH" sz="1400"/>
              <a:t> layer performs real-time operations on recent data only and drops the rest</a:t>
            </a:r>
            <a:endParaRPr sz="1400"/>
          </a:p>
          <a:p>
            <a:pPr indent="-3175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CH" sz="1400"/>
              <a:t>The </a:t>
            </a:r>
            <a:r>
              <a:rPr b="1" lang="de-CH" sz="1400"/>
              <a:t>Serving</a:t>
            </a:r>
            <a:r>
              <a:rPr lang="de-CH" sz="1400"/>
              <a:t> Layer indexes the batch views, so that they can be queried in a low-latency, ad-hoc way</a:t>
            </a:r>
            <a:endParaRPr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>
            <a:off x="647700" y="692150"/>
            <a:ext cx="8169300" cy="4884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Lambda Architecture - Case Study WebShop</a:t>
            </a:r>
            <a:endParaRPr/>
          </a:p>
        </p:txBody>
      </p:sp>
      <p:sp>
        <p:nvSpPr>
          <p:cNvPr id="169" name="Google Shape;169;p24"/>
          <p:cNvSpPr txBox="1"/>
          <p:nvPr>
            <p:ph idx="1" type="body"/>
          </p:nvPr>
        </p:nvSpPr>
        <p:spPr>
          <a:xfrm>
            <a:off x="647700" y="1341438"/>
            <a:ext cx="8169300" cy="40845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-3716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-CH"/>
              <a:t>For our</a:t>
            </a:r>
            <a:r>
              <a:rPr lang="de-CH"/>
              <a:t> webshop we need to provide a dashboard (one of potentially many) with:</a:t>
            </a:r>
            <a:endParaRPr/>
          </a:p>
          <a:p>
            <a:pPr indent="-331999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-CH"/>
              <a:t>How many unique users visited each URL in 2010? In the past hour? </a:t>
            </a:r>
            <a:endParaRPr/>
          </a:p>
          <a:p>
            <a:pPr indent="-331999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de-CH"/>
              <a:t>Query</a:t>
            </a:r>
            <a:r>
              <a:rPr lang="de-CH"/>
              <a:t>: </a:t>
            </a:r>
            <a:r>
              <a:rPr b="1" lang="de-CH"/>
              <a:t>Return u</a:t>
            </a:r>
            <a:r>
              <a:rPr b="1" lang="de-CH"/>
              <a:t>nique visitors by URL for a given time range</a:t>
            </a:r>
            <a:endParaRPr b="1"/>
          </a:p>
        </p:txBody>
      </p:sp>
      <p:pic>
        <p:nvPicPr>
          <p:cNvPr id="170" name="Google Shape;1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0850" y="1215375"/>
            <a:ext cx="3862299" cy="315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type="title"/>
          </p:nvPr>
        </p:nvSpPr>
        <p:spPr>
          <a:xfrm>
            <a:off x="647700" y="692150"/>
            <a:ext cx="8169300" cy="4884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Lambda Architecture - Batch Layer</a:t>
            </a:r>
            <a:endParaRPr/>
          </a:p>
        </p:txBody>
      </p:sp>
      <p:sp>
        <p:nvSpPr>
          <p:cNvPr id="176" name="Google Shape;176;p25"/>
          <p:cNvSpPr txBox="1"/>
          <p:nvPr>
            <p:ph idx="1" type="body"/>
          </p:nvPr>
        </p:nvSpPr>
        <p:spPr>
          <a:xfrm>
            <a:off x="647700" y="1341438"/>
            <a:ext cx="8169300" cy="40845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-3429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Example Batch View for storing hourly granularity:</a:t>
            </a:r>
            <a:endParaRPr/>
          </a:p>
        </p:txBody>
      </p:sp>
      <p:grpSp>
        <p:nvGrpSpPr>
          <p:cNvPr id="177" name="Google Shape;177;p25"/>
          <p:cNvGrpSpPr/>
          <p:nvPr/>
        </p:nvGrpSpPr>
        <p:grpSpPr>
          <a:xfrm>
            <a:off x="5434605" y="1134153"/>
            <a:ext cx="3553328" cy="1960056"/>
            <a:chOff x="4643000" y="1139450"/>
            <a:chExt cx="4238225" cy="2362652"/>
          </a:xfrm>
        </p:grpSpPr>
        <p:pic>
          <p:nvPicPr>
            <p:cNvPr id="178" name="Google Shape;178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98596" y="1274303"/>
              <a:ext cx="4118400" cy="2227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" name="Google Shape;179;p25"/>
            <p:cNvSpPr/>
            <p:nvPr/>
          </p:nvSpPr>
          <p:spPr>
            <a:xfrm>
              <a:off x="6623725" y="1139450"/>
              <a:ext cx="2257500" cy="2362500"/>
            </a:xfrm>
            <a:prstGeom prst="rect">
              <a:avLst/>
            </a:prstGeom>
            <a:solidFill>
              <a:srgbClr val="000000">
                <a:alpha val="2291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5"/>
            <p:cNvSpPr/>
            <p:nvPr/>
          </p:nvSpPr>
          <p:spPr>
            <a:xfrm>
              <a:off x="4643000" y="2505850"/>
              <a:ext cx="1980600" cy="996000"/>
            </a:xfrm>
            <a:prstGeom prst="rect">
              <a:avLst/>
            </a:prstGeom>
            <a:solidFill>
              <a:srgbClr val="000000">
                <a:alpha val="2291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5"/>
            <p:cNvSpPr/>
            <p:nvPr/>
          </p:nvSpPr>
          <p:spPr>
            <a:xfrm>
              <a:off x="4643000" y="1927475"/>
              <a:ext cx="819900" cy="578400"/>
            </a:xfrm>
            <a:prstGeom prst="rect">
              <a:avLst/>
            </a:prstGeom>
            <a:solidFill>
              <a:srgbClr val="000000">
                <a:alpha val="2291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182" name="Google Shape;182;p25"/>
          <p:cNvGraphicFramePr/>
          <p:nvPr/>
        </p:nvGraphicFramePr>
        <p:xfrm>
          <a:off x="342900" y="4317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{B9A85A23-7880-4450-97C0-7F06FBE37345}</a:tableStyleId>
              </a:tblPr>
              <a:tblGrid>
                <a:gridCol w="1287950"/>
                <a:gridCol w="1713900"/>
                <a:gridCol w="904575"/>
                <a:gridCol w="13092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/>
                        <a:t>URL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/>
                        <a:t>Hour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/>
                        <a:t># Unique Users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/>
                        <a:t>Unique Users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/>
                        <a:t>foo.com/blog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/>
                        <a:t>2020/01/01 15:00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/>
                        <a:t>101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/>
                        <a:t>1,3,7, ...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>
                          <a:solidFill>
                            <a:schemeClr val="dk1"/>
                          </a:solidFill>
                        </a:rPr>
                        <a:t>foo.com/blog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/>
                        <a:t>2020/01/01 16:00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/>
                        <a:t>103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/>
                        <a:t>13,15,33, ...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>
                          <a:solidFill>
                            <a:schemeClr val="dk1"/>
                          </a:solidFill>
                        </a:rPr>
                        <a:t>foo.com/blog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-CH">
                          <a:solidFill>
                            <a:schemeClr val="dk1"/>
                          </a:solidFill>
                        </a:rPr>
                        <a:t>2020/01/01 17:00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/>
                        <a:t>105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/>
                        <a:t>1,3,5, ….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>
                          <a:solidFill>
                            <a:schemeClr val="dk1"/>
                          </a:solidFill>
                        </a:rPr>
                        <a:t>foo.com/blog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-CH">
                          <a:solidFill>
                            <a:schemeClr val="dk1"/>
                          </a:solidFill>
                        </a:rPr>
                        <a:t>2020/01/01 18:00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/>
                        <a:t>95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/>
                        <a:t>2,4,33, ...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83" name="Google Shape;183;p25"/>
          <p:cNvSpPr/>
          <p:nvPr/>
        </p:nvSpPr>
        <p:spPr>
          <a:xfrm>
            <a:off x="6229700" y="4839650"/>
            <a:ext cx="1267200" cy="1165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Function: sum</a:t>
            </a:r>
            <a:endParaRPr/>
          </a:p>
        </p:txBody>
      </p:sp>
      <p:cxnSp>
        <p:nvCxnSpPr>
          <p:cNvPr id="184" name="Google Shape;184;p25"/>
          <p:cNvCxnSpPr>
            <a:endCxn id="183" idx="2"/>
          </p:cNvCxnSpPr>
          <p:nvPr/>
        </p:nvCxnSpPr>
        <p:spPr>
          <a:xfrm>
            <a:off x="5590700" y="5175350"/>
            <a:ext cx="639000" cy="24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" name="Google Shape;185;p25"/>
          <p:cNvCxnSpPr>
            <a:endCxn id="183" idx="2"/>
          </p:cNvCxnSpPr>
          <p:nvPr/>
        </p:nvCxnSpPr>
        <p:spPr>
          <a:xfrm flipH="1" rot="10800000">
            <a:off x="5558900" y="5422550"/>
            <a:ext cx="670800" cy="1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" name="Google Shape;186;p25"/>
          <p:cNvCxnSpPr>
            <a:endCxn id="183" idx="2"/>
          </p:cNvCxnSpPr>
          <p:nvPr/>
        </p:nvCxnSpPr>
        <p:spPr>
          <a:xfrm flipH="1" rot="10800000">
            <a:off x="5569400" y="5422550"/>
            <a:ext cx="660300" cy="45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" name="Google Shape;187;p25"/>
          <p:cNvSpPr/>
          <p:nvPr/>
        </p:nvSpPr>
        <p:spPr>
          <a:xfrm>
            <a:off x="8168025" y="4911350"/>
            <a:ext cx="819900" cy="1022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Result</a:t>
            </a:r>
            <a:endParaRPr/>
          </a:p>
        </p:txBody>
      </p:sp>
      <p:cxnSp>
        <p:nvCxnSpPr>
          <p:cNvPr id="188" name="Google Shape;188;p25"/>
          <p:cNvCxnSpPr>
            <a:stCxn id="183" idx="6"/>
            <a:endCxn id="187" idx="1"/>
          </p:cNvCxnSpPr>
          <p:nvPr/>
        </p:nvCxnSpPr>
        <p:spPr>
          <a:xfrm>
            <a:off x="7496900" y="5422550"/>
            <a:ext cx="67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type="title"/>
          </p:nvPr>
        </p:nvSpPr>
        <p:spPr>
          <a:xfrm>
            <a:off x="647700" y="692150"/>
            <a:ext cx="8169300" cy="4884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Lambda Architecture - Batch Layer</a:t>
            </a:r>
            <a:endParaRPr/>
          </a:p>
        </p:txBody>
      </p:sp>
      <p:sp>
        <p:nvSpPr>
          <p:cNvPr id="194" name="Google Shape;194;p26"/>
          <p:cNvSpPr txBox="1"/>
          <p:nvPr>
            <p:ph idx="1" type="body"/>
          </p:nvPr>
        </p:nvSpPr>
        <p:spPr>
          <a:xfrm>
            <a:off x="647700" y="1341438"/>
            <a:ext cx="8169300" cy="40845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-3429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Is one hourly batch view enough for all possible arbitrary functions?</a:t>
            </a:r>
            <a:endParaRPr/>
          </a:p>
        </p:txBody>
      </p:sp>
      <p:pic>
        <p:nvPicPr>
          <p:cNvPr id="195" name="Google Shape;1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619" y="1995463"/>
            <a:ext cx="4235740" cy="1098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" name="Google Shape;196;p26"/>
          <p:cNvGrpSpPr/>
          <p:nvPr/>
        </p:nvGrpSpPr>
        <p:grpSpPr>
          <a:xfrm>
            <a:off x="5434605" y="1134153"/>
            <a:ext cx="3553328" cy="1960056"/>
            <a:chOff x="4643000" y="1139450"/>
            <a:chExt cx="4238225" cy="2362652"/>
          </a:xfrm>
        </p:grpSpPr>
        <p:pic>
          <p:nvPicPr>
            <p:cNvPr id="197" name="Google Shape;197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98596" y="1274303"/>
              <a:ext cx="4118400" cy="2227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" name="Google Shape;198;p26"/>
            <p:cNvSpPr/>
            <p:nvPr/>
          </p:nvSpPr>
          <p:spPr>
            <a:xfrm>
              <a:off x="6623725" y="1139450"/>
              <a:ext cx="2257500" cy="2362500"/>
            </a:xfrm>
            <a:prstGeom prst="rect">
              <a:avLst/>
            </a:prstGeom>
            <a:solidFill>
              <a:srgbClr val="000000">
                <a:alpha val="2291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4643000" y="2505850"/>
              <a:ext cx="1980600" cy="996000"/>
            </a:xfrm>
            <a:prstGeom prst="rect">
              <a:avLst/>
            </a:prstGeom>
            <a:solidFill>
              <a:srgbClr val="000000">
                <a:alpha val="2291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4643000" y="1927475"/>
              <a:ext cx="819900" cy="578400"/>
            </a:xfrm>
            <a:prstGeom prst="rect">
              <a:avLst/>
            </a:prstGeom>
            <a:solidFill>
              <a:srgbClr val="000000">
                <a:alpha val="2291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type="title"/>
          </p:nvPr>
        </p:nvSpPr>
        <p:spPr>
          <a:xfrm>
            <a:off x="647700" y="692150"/>
            <a:ext cx="8169300" cy="4884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Integration of Real-time Streaming and Data Science</a:t>
            </a:r>
            <a:endParaRPr/>
          </a:p>
        </p:txBody>
      </p:sp>
      <p:sp>
        <p:nvSpPr>
          <p:cNvPr id="65" name="Google Shape;65;p9"/>
          <p:cNvSpPr txBox="1"/>
          <p:nvPr>
            <p:ph idx="1" type="body"/>
          </p:nvPr>
        </p:nvSpPr>
        <p:spPr>
          <a:xfrm>
            <a:off x="647700" y="1341438"/>
            <a:ext cx="8169300" cy="40845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Introduction to real-time data processing architectures - Lambda vs. Kappa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Introduction to and comparison of stream-processing frameworks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-CH"/>
              <a:t>Kafka, Apache Spark, Flink, …</a:t>
            </a:r>
            <a:endParaRPr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Introduction to Kafka and Kafka Streams - Architecture and Practical Exercises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/>
          <p:nvPr>
            <p:ph type="title"/>
          </p:nvPr>
        </p:nvSpPr>
        <p:spPr>
          <a:xfrm>
            <a:off x="647700" y="692150"/>
            <a:ext cx="8169300" cy="4884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Lambda Architecture - Batch Layer</a:t>
            </a:r>
            <a:endParaRPr/>
          </a:p>
        </p:txBody>
      </p:sp>
      <p:sp>
        <p:nvSpPr>
          <p:cNvPr id="206" name="Google Shape;206;p27"/>
          <p:cNvSpPr txBox="1"/>
          <p:nvPr>
            <p:ph idx="1" type="body"/>
          </p:nvPr>
        </p:nvSpPr>
        <p:spPr>
          <a:xfrm>
            <a:off x="647700" y="1341438"/>
            <a:ext cx="8169300" cy="40845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-3429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Is one hourly batch view enough for all possible arbitrary functions?</a:t>
            </a:r>
            <a:endParaRPr/>
          </a:p>
        </p:txBody>
      </p:sp>
      <p:pic>
        <p:nvPicPr>
          <p:cNvPr id="207" name="Google Shape;20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127" y="4285300"/>
            <a:ext cx="3899475" cy="1522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" name="Google Shape;208;p27"/>
          <p:cNvCxnSpPr/>
          <p:nvPr/>
        </p:nvCxnSpPr>
        <p:spPr>
          <a:xfrm>
            <a:off x="5052625" y="5028725"/>
            <a:ext cx="140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9" name="Google Shape;209;p27"/>
          <p:cNvSpPr/>
          <p:nvPr/>
        </p:nvSpPr>
        <p:spPr>
          <a:xfrm>
            <a:off x="6713875" y="4446150"/>
            <a:ext cx="1235400" cy="1203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Arbitrary time ranges</a:t>
            </a:r>
            <a:endParaRPr/>
          </a:p>
        </p:txBody>
      </p:sp>
      <p:pic>
        <p:nvPicPr>
          <p:cNvPr id="210" name="Google Shape;21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619" y="1995463"/>
            <a:ext cx="4235740" cy="1098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27"/>
          <p:cNvGrpSpPr/>
          <p:nvPr/>
        </p:nvGrpSpPr>
        <p:grpSpPr>
          <a:xfrm>
            <a:off x="5434605" y="1134153"/>
            <a:ext cx="3553328" cy="1960056"/>
            <a:chOff x="4643000" y="1139450"/>
            <a:chExt cx="4238225" cy="2362652"/>
          </a:xfrm>
        </p:grpSpPr>
        <p:pic>
          <p:nvPicPr>
            <p:cNvPr id="212" name="Google Shape;212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98596" y="1274303"/>
              <a:ext cx="4118400" cy="2227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Google Shape;213;p27"/>
            <p:cNvSpPr/>
            <p:nvPr/>
          </p:nvSpPr>
          <p:spPr>
            <a:xfrm>
              <a:off x="6623725" y="1139450"/>
              <a:ext cx="2257500" cy="2362500"/>
            </a:xfrm>
            <a:prstGeom prst="rect">
              <a:avLst/>
            </a:prstGeom>
            <a:solidFill>
              <a:srgbClr val="000000">
                <a:alpha val="2291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7"/>
            <p:cNvSpPr/>
            <p:nvPr/>
          </p:nvSpPr>
          <p:spPr>
            <a:xfrm>
              <a:off x="4643000" y="2505850"/>
              <a:ext cx="1980600" cy="996000"/>
            </a:xfrm>
            <a:prstGeom prst="rect">
              <a:avLst/>
            </a:prstGeom>
            <a:solidFill>
              <a:srgbClr val="000000">
                <a:alpha val="2291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7"/>
            <p:cNvSpPr/>
            <p:nvPr/>
          </p:nvSpPr>
          <p:spPr>
            <a:xfrm>
              <a:off x="4643000" y="1927475"/>
              <a:ext cx="819900" cy="578400"/>
            </a:xfrm>
            <a:prstGeom prst="rect">
              <a:avLst/>
            </a:prstGeom>
            <a:solidFill>
              <a:srgbClr val="000000">
                <a:alpha val="2291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/>
          <p:nvPr>
            <p:ph type="title"/>
          </p:nvPr>
        </p:nvSpPr>
        <p:spPr>
          <a:xfrm>
            <a:off x="647700" y="692150"/>
            <a:ext cx="8169300" cy="4884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Lambda Architecture - Batch Layer</a:t>
            </a:r>
            <a:endParaRPr/>
          </a:p>
        </p:txBody>
      </p:sp>
      <p:sp>
        <p:nvSpPr>
          <p:cNvPr id="221" name="Google Shape;221;p28"/>
          <p:cNvSpPr txBox="1"/>
          <p:nvPr>
            <p:ph idx="1" type="body"/>
          </p:nvPr>
        </p:nvSpPr>
        <p:spPr>
          <a:xfrm>
            <a:off x="647700" y="1341438"/>
            <a:ext cx="8169300" cy="40845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-3429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Is one hourly batch view enough for all possible arbitrary functions?</a:t>
            </a:r>
            <a:endParaRPr/>
          </a:p>
        </p:txBody>
      </p:sp>
      <p:pic>
        <p:nvPicPr>
          <p:cNvPr id="222" name="Google Shape;2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127" y="4285300"/>
            <a:ext cx="3899475" cy="1522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3" name="Google Shape;223;p28"/>
          <p:cNvCxnSpPr/>
          <p:nvPr/>
        </p:nvCxnSpPr>
        <p:spPr>
          <a:xfrm>
            <a:off x="5052625" y="5028725"/>
            <a:ext cx="140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4" name="Google Shape;224;p28"/>
          <p:cNvSpPr/>
          <p:nvPr/>
        </p:nvSpPr>
        <p:spPr>
          <a:xfrm>
            <a:off x="6713875" y="4446150"/>
            <a:ext cx="1235400" cy="1203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Arbitrary time ranges</a:t>
            </a:r>
            <a:endParaRPr/>
          </a:p>
        </p:txBody>
      </p:sp>
      <p:sp>
        <p:nvSpPr>
          <p:cNvPr id="225" name="Google Shape;225;p28"/>
          <p:cNvSpPr txBox="1"/>
          <p:nvPr>
            <p:ph idx="1" type="body"/>
          </p:nvPr>
        </p:nvSpPr>
        <p:spPr>
          <a:xfrm>
            <a:off x="647700" y="5877176"/>
            <a:ext cx="8169300" cy="4884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-3429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What about latency? How fast can we compute a query?</a:t>
            </a:r>
            <a:endParaRPr/>
          </a:p>
        </p:txBody>
      </p:sp>
      <p:pic>
        <p:nvPicPr>
          <p:cNvPr id="226" name="Google Shape;22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619" y="1995463"/>
            <a:ext cx="4235740" cy="1098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" name="Google Shape;227;p28"/>
          <p:cNvGrpSpPr/>
          <p:nvPr/>
        </p:nvGrpSpPr>
        <p:grpSpPr>
          <a:xfrm>
            <a:off x="5434605" y="1134153"/>
            <a:ext cx="3553328" cy="1960056"/>
            <a:chOff x="4643000" y="1139450"/>
            <a:chExt cx="4238225" cy="2362652"/>
          </a:xfrm>
        </p:grpSpPr>
        <p:pic>
          <p:nvPicPr>
            <p:cNvPr id="228" name="Google Shape;228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98596" y="1274303"/>
              <a:ext cx="4118400" cy="2227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" name="Google Shape;229;p28"/>
            <p:cNvSpPr/>
            <p:nvPr/>
          </p:nvSpPr>
          <p:spPr>
            <a:xfrm>
              <a:off x="6623725" y="1139450"/>
              <a:ext cx="2257500" cy="2362500"/>
            </a:xfrm>
            <a:prstGeom prst="rect">
              <a:avLst/>
            </a:prstGeom>
            <a:solidFill>
              <a:srgbClr val="000000">
                <a:alpha val="2291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8"/>
            <p:cNvSpPr/>
            <p:nvPr/>
          </p:nvSpPr>
          <p:spPr>
            <a:xfrm>
              <a:off x="4643000" y="2505850"/>
              <a:ext cx="1980600" cy="996000"/>
            </a:xfrm>
            <a:prstGeom prst="rect">
              <a:avLst/>
            </a:prstGeom>
            <a:solidFill>
              <a:srgbClr val="000000">
                <a:alpha val="2291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8"/>
            <p:cNvSpPr/>
            <p:nvPr/>
          </p:nvSpPr>
          <p:spPr>
            <a:xfrm>
              <a:off x="4643000" y="1927475"/>
              <a:ext cx="819900" cy="578400"/>
            </a:xfrm>
            <a:prstGeom prst="rect">
              <a:avLst/>
            </a:prstGeom>
            <a:solidFill>
              <a:srgbClr val="000000">
                <a:alpha val="2291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 txBox="1"/>
          <p:nvPr>
            <p:ph type="title"/>
          </p:nvPr>
        </p:nvSpPr>
        <p:spPr>
          <a:xfrm>
            <a:off x="647700" y="692150"/>
            <a:ext cx="8169300" cy="4884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Lambda Architecture - Serving Layer</a:t>
            </a:r>
            <a:endParaRPr/>
          </a:p>
        </p:txBody>
      </p:sp>
      <p:pic>
        <p:nvPicPr>
          <p:cNvPr id="237" name="Google Shape;2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8596" y="1274303"/>
            <a:ext cx="4118400" cy="222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9"/>
          <p:cNvSpPr txBox="1"/>
          <p:nvPr>
            <p:ph idx="1" type="body"/>
          </p:nvPr>
        </p:nvSpPr>
        <p:spPr>
          <a:xfrm>
            <a:off x="647700" y="1341438"/>
            <a:ext cx="8169300" cy="40845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-3429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The Serving layer indexes the batch views, so that they are actually useful</a:t>
            </a:r>
            <a:endParaRPr/>
          </a:p>
          <a:p>
            <a:pPr indent="-3429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Tightly coupled with the Batch Layer - Batch continuously updates the views</a:t>
            </a:r>
            <a:endParaRPr/>
          </a:p>
          <a:p>
            <a:pPr indent="-3429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The Serving Layer views will always be out of date. Why?</a:t>
            </a:r>
            <a:endParaRPr/>
          </a:p>
          <a:p>
            <a:pPr indent="-3429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Serving Layer is the only layer where tooling lacks behind the theory</a:t>
            </a:r>
            <a:endParaRPr/>
          </a:p>
        </p:txBody>
      </p:sp>
      <p:sp>
        <p:nvSpPr>
          <p:cNvPr id="239" name="Google Shape;239;p29"/>
          <p:cNvSpPr/>
          <p:nvPr/>
        </p:nvSpPr>
        <p:spPr>
          <a:xfrm>
            <a:off x="5462900" y="1139550"/>
            <a:ext cx="1160700" cy="1366200"/>
          </a:xfrm>
          <a:prstGeom prst="rect">
            <a:avLst/>
          </a:prstGeom>
          <a:solidFill>
            <a:srgbClr val="000000">
              <a:alpha val="2291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9"/>
          <p:cNvSpPr/>
          <p:nvPr/>
        </p:nvSpPr>
        <p:spPr>
          <a:xfrm>
            <a:off x="4643000" y="2505850"/>
            <a:ext cx="3248100" cy="996000"/>
          </a:xfrm>
          <a:prstGeom prst="rect">
            <a:avLst/>
          </a:prstGeom>
          <a:solidFill>
            <a:srgbClr val="000000">
              <a:alpha val="2291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9"/>
          <p:cNvSpPr/>
          <p:nvPr/>
        </p:nvSpPr>
        <p:spPr>
          <a:xfrm>
            <a:off x="4643000" y="1139550"/>
            <a:ext cx="819900" cy="1366200"/>
          </a:xfrm>
          <a:prstGeom prst="rect">
            <a:avLst/>
          </a:prstGeom>
          <a:solidFill>
            <a:srgbClr val="000000">
              <a:alpha val="2291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/>
          <p:nvPr>
            <p:ph type="title"/>
          </p:nvPr>
        </p:nvSpPr>
        <p:spPr>
          <a:xfrm>
            <a:off x="647700" y="692150"/>
            <a:ext cx="8169300" cy="4884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Lambda Architecture - Serving Layer</a:t>
            </a:r>
            <a:endParaRPr/>
          </a:p>
        </p:txBody>
      </p:sp>
      <p:pic>
        <p:nvPicPr>
          <p:cNvPr id="247" name="Google Shape;2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8596" y="1274303"/>
            <a:ext cx="4118400" cy="222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0"/>
          <p:cNvSpPr txBox="1"/>
          <p:nvPr>
            <p:ph idx="1" type="body"/>
          </p:nvPr>
        </p:nvSpPr>
        <p:spPr>
          <a:xfrm>
            <a:off x="647700" y="1341438"/>
            <a:ext cx="8169300" cy="40845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-3429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How do we index that?</a:t>
            </a:r>
            <a:endParaRPr/>
          </a:p>
        </p:txBody>
      </p:sp>
      <p:sp>
        <p:nvSpPr>
          <p:cNvPr id="249" name="Google Shape;249;p30"/>
          <p:cNvSpPr/>
          <p:nvPr/>
        </p:nvSpPr>
        <p:spPr>
          <a:xfrm>
            <a:off x="5462900" y="1139550"/>
            <a:ext cx="1160700" cy="1366200"/>
          </a:xfrm>
          <a:prstGeom prst="rect">
            <a:avLst/>
          </a:prstGeom>
          <a:solidFill>
            <a:srgbClr val="000000">
              <a:alpha val="2291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0"/>
          <p:cNvSpPr/>
          <p:nvPr/>
        </p:nvSpPr>
        <p:spPr>
          <a:xfrm>
            <a:off x="4643000" y="2505850"/>
            <a:ext cx="3248100" cy="996000"/>
          </a:xfrm>
          <a:prstGeom prst="rect">
            <a:avLst/>
          </a:prstGeom>
          <a:solidFill>
            <a:srgbClr val="000000">
              <a:alpha val="2291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0"/>
          <p:cNvSpPr/>
          <p:nvPr/>
        </p:nvSpPr>
        <p:spPr>
          <a:xfrm>
            <a:off x="4643000" y="1139550"/>
            <a:ext cx="819900" cy="1366200"/>
          </a:xfrm>
          <a:prstGeom prst="rect">
            <a:avLst/>
          </a:prstGeom>
          <a:solidFill>
            <a:srgbClr val="000000">
              <a:alpha val="2291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052" y="1979225"/>
            <a:ext cx="3899475" cy="152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"/>
          <p:cNvSpPr txBox="1"/>
          <p:nvPr>
            <p:ph type="title"/>
          </p:nvPr>
        </p:nvSpPr>
        <p:spPr>
          <a:xfrm>
            <a:off x="647700" y="692150"/>
            <a:ext cx="8169300" cy="4884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Lambda Architecture - Serving Layer</a:t>
            </a:r>
            <a:endParaRPr/>
          </a:p>
        </p:txBody>
      </p:sp>
      <p:pic>
        <p:nvPicPr>
          <p:cNvPr id="258" name="Google Shape;25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8596" y="1274303"/>
            <a:ext cx="4118400" cy="222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1"/>
          <p:cNvSpPr txBox="1"/>
          <p:nvPr>
            <p:ph idx="1" type="body"/>
          </p:nvPr>
        </p:nvSpPr>
        <p:spPr>
          <a:xfrm>
            <a:off x="647700" y="1341438"/>
            <a:ext cx="8169300" cy="40845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-3429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How do we index that? </a:t>
            </a:r>
            <a:endParaRPr/>
          </a:p>
          <a:p>
            <a:pPr indent="-331999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-CH"/>
              <a:t>key-value pair?</a:t>
            </a:r>
            <a:endParaRPr/>
          </a:p>
        </p:txBody>
      </p:sp>
      <p:sp>
        <p:nvSpPr>
          <p:cNvPr id="260" name="Google Shape;260;p31"/>
          <p:cNvSpPr/>
          <p:nvPr/>
        </p:nvSpPr>
        <p:spPr>
          <a:xfrm>
            <a:off x="5462900" y="1139550"/>
            <a:ext cx="1160700" cy="1366200"/>
          </a:xfrm>
          <a:prstGeom prst="rect">
            <a:avLst/>
          </a:prstGeom>
          <a:solidFill>
            <a:srgbClr val="000000">
              <a:alpha val="2291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1"/>
          <p:cNvSpPr/>
          <p:nvPr/>
        </p:nvSpPr>
        <p:spPr>
          <a:xfrm>
            <a:off x="4643000" y="2505850"/>
            <a:ext cx="3248100" cy="996000"/>
          </a:xfrm>
          <a:prstGeom prst="rect">
            <a:avLst/>
          </a:prstGeom>
          <a:solidFill>
            <a:srgbClr val="000000">
              <a:alpha val="2291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1"/>
          <p:cNvSpPr/>
          <p:nvPr/>
        </p:nvSpPr>
        <p:spPr>
          <a:xfrm>
            <a:off x="4643000" y="1139550"/>
            <a:ext cx="819900" cy="1366200"/>
          </a:xfrm>
          <a:prstGeom prst="rect">
            <a:avLst/>
          </a:prstGeom>
          <a:solidFill>
            <a:srgbClr val="000000">
              <a:alpha val="2291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052" y="1979225"/>
            <a:ext cx="3899475" cy="15228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4" name="Google Shape;264;p31"/>
          <p:cNvGraphicFramePr/>
          <p:nvPr/>
        </p:nvGraphicFramePr>
        <p:xfrm>
          <a:off x="545225" y="465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{B9A85A23-7880-4450-97C0-7F06FBE37345}</a:tableStyleId>
              </a:tblPr>
              <a:tblGrid>
                <a:gridCol w="904575"/>
                <a:gridCol w="1160150"/>
                <a:gridCol w="1543525"/>
                <a:gridCol w="1607425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/>
                        <a:t>Partitioned Key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/>
                        <a:t>Value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 hMerge="1"/>
              </a:tr>
              <a:tr h="221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/>
                        <a:t>URL</a:t>
                      </a:r>
                      <a:endParaRPr sz="1100"/>
                    </a:p>
                  </a:txBody>
                  <a:tcPr marT="18000" marB="18000" marR="18000" marL="180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/>
                        <a:t>Hour</a:t>
                      </a:r>
                      <a:endParaRPr sz="1100"/>
                    </a:p>
                  </a:txBody>
                  <a:tcPr marT="18000" marB="18000" marR="18000" marL="180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/>
                        <a:t># Unique Users</a:t>
                      </a:r>
                      <a:endParaRPr sz="1100"/>
                    </a:p>
                  </a:txBody>
                  <a:tcPr marT="18000" marB="18000" marR="18000" marL="180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/>
                        <a:t>Unique Users</a:t>
                      </a:r>
                      <a:endParaRPr sz="1100"/>
                    </a:p>
                  </a:txBody>
                  <a:tcPr marT="18000" marB="18000" marR="18000" marL="18000">
                    <a:solidFill>
                      <a:srgbClr val="CCCCCC"/>
                    </a:solidFill>
                  </a:tcPr>
                </a:tc>
              </a:tr>
              <a:tr h="242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/>
                        <a:t>foo.com/blog</a:t>
                      </a:r>
                      <a:endParaRPr sz="1100"/>
                    </a:p>
                  </a:txBody>
                  <a:tcPr marT="0" marB="0" marR="0" marL="0">
                    <a:lnB cap="flat" cmpd="sng" w="9525">
                      <a:solidFill>
                        <a:srgbClr val="D9EAD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/>
                        <a:t>2020/01/01 15:00</a:t>
                      </a:r>
                      <a:endParaRPr sz="1100"/>
                    </a:p>
                  </a:txBody>
                  <a:tcPr marT="0" marB="0" marR="0" marL="0">
                    <a:lnB cap="flat" cmpd="sng" w="9525">
                      <a:solidFill>
                        <a:srgbClr val="D9EAD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/>
                        <a:t>101</a:t>
                      </a:r>
                      <a:endParaRPr sz="1100"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/>
                        <a:t>1,3,7, ...</a:t>
                      </a:r>
                      <a:endParaRPr sz="1100"/>
                    </a:p>
                  </a:txBody>
                  <a:tcPr marT="0" marB="0" marR="0" marL="0"/>
                </a:tc>
              </a:tr>
              <a:tr h="199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solidFill>
                            <a:schemeClr val="dk1"/>
                          </a:solidFill>
                        </a:rPr>
                        <a:t>foo.com/blog</a:t>
                      </a:r>
                      <a:endParaRPr sz="1100"/>
                    </a:p>
                  </a:txBody>
                  <a:tcPr marT="0" marB="0" marR="0" marL="0">
                    <a:lnL cap="flat" cmpd="sng" w="9525">
                      <a:solidFill>
                        <a:srgbClr val="D9EAD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EAD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EAD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EAD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/>
                        <a:t>2020/01/01 16:00</a:t>
                      </a:r>
                      <a:endParaRPr sz="1100"/>
                    </a:p>
                  </a:txBody>
                  <a:tcPr marT="0" marB="0" marR="0" marL="0">
                    <a:lnL cap="flat" cmpd="sng" w="9525">
                      <a:solidFill>
                        <a:srgbClr val="D9EAD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EAD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EAD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EAD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/>
                        <a:t>103</a:t>
                      </a:r>
                      <a:endParaRPr sz="1100"/>
                    </a:p>
                  </a:txBody>
                  <a:tcPr marT="0" marB="0" marR="0" marL="0">
                    <a:lnL cap="flat" cmpd="sng" w="9525">
                      <a:solidFill>
                        <a:srgbClr val="D9EAD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/>
                        <a:t>13,15,33, ...</a:t>
                      </a:r>
                      <a:endParaRPr sz="1100"/>
                    </a:p>
                  </a:txBody>
                  <a:tcPr marT="0" marB="0" marR="0" marL="0"/>
                </a:tc>
              </a:tr>
              <a:tr h="221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solidFill>
                            <a:schemeClr val="dk1"/>
                          </a:solidFill>
                        </a:rPr>
                        <a:t>foo.com/blog</a:t>
                      </a:r>
                      <a:endParaRPr sz="1100"/>
                    </a:p>
                  </a:txBody>
                  <a:tcPr marT="0" marB="0" marR="0" marL="0">
                    <a:lnT cap="flat" cmpd="sng" w="9525">
                      <a:solidFill>
                        <a:srgbClr val="D9EAD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solidFill>
                            <a:schemeClr val="dk1"/>
                          </a:solidFill>
                        </a:rPr>
                        <a:t>2020/01/01 17:00</a:t>
                      </a:r>
                      <a:endParaRPr sz="1100"/>
                    </a:p>
                  </a:txBody>
                  <a:tcPr marT="0" marB="0" marR="0" marL="0">
                    <a:lnT cap="flat" cmpd="sng" w="9525">
                      <a:solidFill>
                        <a:srgbClr val="D9EAD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/>
                        <a:t>105</a:t>
                      </a:r>
                      <a:endParaRPr sz="1100"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/>
                        <a:t>1,3,5, ….</a:t>
                      </a:r>
                      <a:endParaRPr sz="1100"/>
                    </a:p>
                  </a:txBody>
                  <a:tcPr marT="0" marB="0" marR="0" marL="0"/>
                </a:tc>
              </a:tr>
              <a:tr h="189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solidFill>
                            <a:schemeClr val="dk1"/>
                          </a:solidFill>
                        </a:rPr>
                        <a:t>foo.com/blog</a:t>
                      </a:r>
                      <a:endParaRPr sz="1100"/>
                    </a:p>
                  </a:txBody>
                  <a:tcPr marT="0" marB="0" marR="0" marL="0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solidFill>
                            <a:schemeClr val="dk1"/>
                          </a:solidFill>
                        </a:rPr>
                        <a:t>2020/01/01 18:00</a:t>
                      </a:r>
                      <a:endParaRPr sz="1100"/>
                    </a:p>
                  </a:txBody>
                  <a:tcPr marT="0" marB="0" marR="0" marL="0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/>
                        <a:t>95</a:t>
                      </a:r>
                      <a:endParaRPr sz="1100"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/>
                        <a:t>2,4,33, ...</a:t>
                      </a:r>
                      <a:endParaRPr sz="1100"/>
                    </a:p>
                  </a:txBody>
                  <a:tcPr marT="0" marB="0" marR="0" marL="0"/>
                </a:tc>
              </a:tr>
            </a:tbl>
          </a:graphicData>
        </a:graphic>
      </p:graphicFrame>
      <p:sp>
        <p:nvSpPr>
          <p:cNvPr id="265" name="Google Shape;265;p31"/>
          <p:cNvSpPr txBox="1"/>
          <p:nvPr>
            <p:ph idx="1" type="body"/>
          </p:nvPr>
        </p:nvSpPr>
        <p:spPr>
          <a:xfrm>
            <a:off x="5805175" y="4584600"/>
            <a:ext cx="3140100" cy="15228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-CH" sz="1300"/>
              <a:t>each partition (color) resides on a different server</a:t>
            </a:r>
            <a:endParaRPr sz="13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-CH" sz="1300"/>
              <a:t>is this the best indexing strategy? what about response time?</a:t>
            </a:r>
            <a:endParaRPr sz="13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/>
          <p:nvPr>
            <p:ph type="title"/>
          </p:nvPr>
        </p:nvSpPr>
        <p:spPr>
          <a:xfrm>
            <a:off x="647700" y="692150"/>
            <a:ext cx="8169300" cy="4884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Lambda Architecture - Serving Layer</a:t>
            </a:r>
            <a:endParaRPr/>
          </a:p>
        </p:txBody>
      </p:sp>
      <p:pic>
        <p:nvPicPr>
          <p:cNvPr id="271" name="Google Shape;2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8596" y="1274303"/>
            <a:ext cx="4118400" cy="222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2"/>
          <p:cNvSpPr txBox="1"/>
          <p:nvPr>
            <p:ph idx="1" type="body"/>
          </p:nvPr>
        </p:nvSpPr>
        <p:spPr>
          <a:xfrm>
            <a:off x="647700" y="1341438"/>
            <a:ext cx="8169300" cy="40845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-3429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How do we index that? </a:t>
            </a:r>
            <a:endParaRPr/>
          </a:p>
          <a:p>
            <a:pPr indent="-331999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de-CH"/>
              <a:t>sorted</a:t>
            </a:r>
            <a:r>
              <a:rPr lang="de-CH"/>
              <a:t> key-value pair?</a:t>
            </a:r>
            <a:endParaRPr/>
          </a:p>
        </p:txBody>
      </p:sp>
      <p:sp>
        <p:nvSpPr>
          <p:cNvPr id="273" name="Google Shape;273;p32"/>
          <p:cNvSpPr/>
          <p:nvPr/>
        </p:nvSpPr>
        <p:spPr>
          <a:xfrm>
            <a:off x="5462900" y="1139550"/>
            <a:ext cx="1160700" cy="1366200"/>
          </a:xfrm>
          <a:prstGeom prst="rect">
            <a:avLst/>
          </a:prstGeom>
          <a:solidFill>
            <a:srgbClr val="000000">
              <a:alpha val="2291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2"/>
          <p:cNvSpPr/>
          <p:nvPr/>
        </p:nvSpPr>
        <p:spPr>
          <a:xfrm>
            <a:off x="4643000" y="2505850"/>
            <a:ext cx="3248100" cy="996000"/>
          </a:xfrm>
          <a:prstGeom prst="rect">
            <a:avLst/>
          </a:prstGeom>
          <a:solidFill>
            <a:srgbClr val="000000">
              <a:alpha val="2291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2"/>
          <p:cNvSpPr/>
          <p:nvPr/>
        </p:nvSpPr>
        <p:spPr>
          <a:xfrm>
            <a:off x="4643000" y="1139550"/>
            <a:ext cx="819900" cy="1366200"/>
          </a:xfrm>
          <a:prstGeom prst="rect">
            <a:avLst/>
          </a:prstGeom>
          <a:solidFill>
            <a:srgbClr val="000000">
              <a:alpha val="2291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052" y="1979225"/>
            <a:ext cx="3899475" cy="15228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7" name="Google Shape;277;p32"/>
          <p:cNvGraphicFramePr/>
          <p:nvPr/>
        </p:nvGraphicFramePr>
        <p:xfrm>
          <a:off x="545225" y="465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{B9A85A23-7880-4450-97C0-7F06FBE37345}</a:tableStyleId>
              </a:tblPr>
              <a:tblGrid>
                <a:gridCol w="904575"/>
                <a:gridCol w="1160150"/>
                <a:gridCol w="1543525"/>
                <a:gridCol w="1607425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/>
                        <a:t>Partitioned Key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/>
                        <a:t>Value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 hMerge="1"/>
              </a:tr>
              <a:tr h="221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/>
                        <a:t>URL</a:t>
                      </a:r>
                      <a:endParaRPr sz="1100"/>
                    </a:p>
                  </a:txBody>
                  <a:tcPr marT="18000" marB="18000" marR="18000" marL="180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/>
                        <a:t>Hour</a:t>
                      </a:r>
                      <a:endParaRPr sz="1100"/>
                    </a:p>
                  </a:txBody>
                  <a:tcPr marT="18000" marB="18000" marR="18000" marL="180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/>
                        <a:t># Unique Users</a:t>
                      </a:r>
                      <a:endParaRPr sz="1100"/>
                    </a:p>
                  </a:txBody>
                  <a:tcPr marT="18000" marB="18000" marR="18000" marL="180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/>
                        <a:t>Unique Users</a:t>
                      </a:r>
                      <a:endParaRPr sz="1100"/>
                    </a:p>
                  </a:txBody>
                  <a:tcPr marT="18000" marB="18000" marR="18000" marL="18000">
                    <a:solidFill>
                      <a:srgbClr val="CCCCCC"/>
                    </a:solidFill>
                  </a:tcPr>
                </a:tc>
              </a:tr>
              <a:tr h="242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/>
                        <a:t>foo.com/blog</a:t>
                      </a:r>
                      <a:endParaRPr sz="1100"/>
                    </a:p>
                  </a:txBody>
                  <a:tcPr marT="0" marB="0" marR="0" marL="0">
                    <a:lnB cap="flat" cmpd="sng" w="9525">
                      <a:solidFill>
                        <a:srgbClr val="D9EAD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/>
                        <a:t>2020/01/01 15:00</a:t>
                      </a:r>
                      <a:endParaRPr sz="1100"/>
                    </a:p>
                  </a:txBody>
                  <a:tcPr marT="0" marB="0" marR="0" marL="0">
                    <a:lnB cap="flat" cmpd="sng" w="9525">
                      <a:solidFill>
                        <a:srgbClr val="D9EAD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/>
                        <a:t>101</a:t>
                      </a:r>
                      <a:endParaRPr sz="1100"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/>
                        <a:t>1,3,7, ...</a:t>
                      </a:r>
                      <a:endParaRPr sz="1100"/>
                    </a:p>
                  </a:txBody>
                  <a:tcPr marT="0" marB="0" marR="0" marL="0"/>
                </a:tc>
              </a:tr>
              <a:tr h="199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solidFill>
                            <a:schemeClr val="dk1"/>
                          </a:solidFill>
                        </a:rPr>
                        <a:t>foo.com/blog</a:t>
                      </a:r>
                      <a:endParaRPr sz="1100"/>
                    </a:p>
                  </a:txBody>
                  <a:tcPr marT="0" marB="0" marR="0" marL="0">
                    <a:lnL cap="flat" cmpd="sng" w="9525">
                      <a:solidFill>
                        <a:srgbClr val="D9EAD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EAD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EAD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EAD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/>
                        <a:t>2020/01/01 16:00</a:t>
                      </a:r>
                      <a:endParaRPr sz="1100"/>
                    </a:p>
                  </a:txBody>
                  <a:tcPr marT="0" marB="0" marR="0" marL="0">
                    <a:lnL cap="flat" cmpd="sng" w="9525">
                      <a:solidFill>
                        <a:srgbClr val="D9EAD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EAD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EAD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EAD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/>
                        <a:t>103</a:t>
                      </a:r>
                      <a:endParaRPr sz="1100"/>
                    </a:p>
                  </a:txBody>
                  <a:tcPr marT="0" marB="0" marR="0" marL="0">
                    <a:lnL cap="flat" cmpd="sng" w="9525">
                      <a:solidFill>
                        <a:srgbClr val="D9EAD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/>
                        <a:t>13,15,33, ...</a:t>
                      </a:r>
                      <a:endParaRPr sz="1100"/>
                    </a:p>
                  </a:txBody>
                  <a:tcPr marT="0" marB="0" marR="0" marL="0"/>
                </a:tc>
              </a:tr>
              <a:tr h="221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solidFill>
                            <a:schemeClr val="dk1"/>
                          </a:solidFill>
                        </a:rPr>
                        <a:t>foo.com/blog</a:t>
                      </a:r>
                      <a:endParaRPr sz="1100"/>
                    </a:p>
                  </a:txBody>
                  <a:tcPr marT="0" marB="0" marR="0" marL="0">
                    <a:lnT cap="flat" cmpd="sng" w="9525">
                      <a:solidFill>
                        <a:srgbClr val="D9EAD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solidFill>
                            <a:schemeClr val="dk1"/>
                          </a:solidFill>
                        </a:rPr>
                        <a:t>2020/01/01 17:00</a:t>
                      </a:r>
                      <a:endParaRPr sz="1100"/>
                    </a:p>
                  </a:txBody>
                  <a:tcPr marT="0" marB="0" marR="0" marL="0">
                    <a:lnT cap="flat" cmpd="sng" w="9525">
                      <a:solidFill>
                        <a:srgbClr val="D9EAD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/>
                        <a:t>105</a:t>
                      </a:r>
                      <a:endParaRPr sz="1100"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/>
                        <a:t>1,3,5, ….</a:t>
                      </a:r>
                      <a:endParaRPr sz="1100"/>
                    </a:p>
                  </a:txBody>
                  <a:tcPr marT="0" marB="0" marR="0" marL="0"/>
                </a:tc>
              </a:tr>
              <a:tr h="189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solidFill>
                            <a:schemeClr val="dk1"/>
                          </a:solidFill>
                        </a:rPr>
                        <a:t>foo.com/blog</a:t>
                      </a:r>
                      <a:endParaRPr sz="1100"/>
                    </a:p>
                  </a:txBody>
                  <a:tcPr marT="0" marB="0" marR="0" marL="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solidFill>
                            <a:schemeClr val="dk1"/>
                          </a:solidFill>
                        </a:rPr>
                        <a:t>2020/01/01 18:00</a:t>
                      </a:r>
                      <a:endParaRPr sz="1100"/>
                    </a:p>
                  </a:txBody>
                  <a:tcPr marT="0" marB="0" marR="0" marL="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/>
                        <a:t>95</a:t>
                      </a:r>
                      <a:endParaRPr sz="1100"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/>
                        <a:t>2,4,33, ...</a:t>
                      </a:r>
                      <a:endParaRPr sz="1100"/>
                    </a:p>
                  </a:txBody>
                  <a:tcPr marT="0" marB="0" marR="0" marL="0"/>
                </a:tc>
              </a:tr>
            </a:tbl>
          </a:graphicData>
        </a:graphic>
      </p:graphicFrame>
      <p:sp>
        <p:nvSpPr>
          <p:cNvPr id="278" name="Google Shape;278;p32"/>
          <p:cNvSpPr txBox="1"/>
          <p:nvPr>
            <p:ph idx="1" type="body"/>
          </p:nvPr>
        </p:nvSpPr>
        <p:spPr>
          <a:xfrm>
            <a:off x="5805175" y="4584600"/>
            <a:ext cx="3140100" cy="15228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-CH" sz="1300"/>
              <a:t>store all partitions for a given key on the same server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-CH" sz="1300"/>
              <a:t>promotes scan instead of disk seek operations</a:t>
            </a:r>
            <a:endParaRPr sz="13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"/>
          <p:cNvSpPr txBox="1"/>
          <p:nvPr>
            <p:ph type="title"/>
          </p:nvPr>
        </p:nvSpPr>
        <p:spPr>
          <a:xfrm>
            <a:off x="647700" y="692150"/>
            <a:ext cx="8169300" cy="4884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Lambda Architecture - Speed Layer</a:t>
            </a:r>
            <a:endParaRPr/>
          </a:p>
        </p:txBody>
      </p:sp>
      <p:pic>
        <p:nvPicPr>
          <p:cNvPr id="284" name="Google Shape;2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8596" y="1274303"/>
            <a:ext cx="4118400" cy="222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3"/>
          <p:cNvSpPr/>
          <p:nvPr/>
        </p:nvSpPr>
        <p:spPr>
          <a:xfrm>
            <a:off x="5462900" y="1139450"/>
            <a:ext cx="3418200" cy="1366200"/>
          </a:xfrm>
          <a:prstGeom prst="rect">
            <a:avLst/>
          </a:prstGeom>
          <a:solidFill>
            <a:srgbClr val="000000">
              <a:alpha val="2291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3"/>
          <p:cNvSpPr/>
          <p:nvPr/>
        </p:nvSpPr>
        <p:spPr>
          <a:xfrm>
            <a:off x="7848375" y="2505650"/>
            <a:ext cx="1032600" cy="996000"/>
          </a:xfrm>
          <a:prstGeom prst="rect">
            <a:avLst/>
          </a:prstGeom>
          <a:solidFill>
            <a:srgbClr val="000000">
              <a:alpha val="2291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3"/>
          <p:cNvSpPr/>
          <p:nvPr/>
        </p:nvSpPr>
        <p:spPr>
          <a:xfrm>
            <a:off x="4643000" y="1661250"/>
            <a:ext cx="819900" cy="844500"/>
          </a:xfrm>
          <a:prstGeom prst="rect">
            <a:avLst/>
          </a:prstGeom>
          <a:solidFill>
            <a:srgbClr val="000000">
              <a:alpha val="2291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3"/>
          <p:cNvSpPr txBox="1"/>
          <p:nvPr>
            <p:ph idx="1" type="body"/>
          </p:nvPr>
        </p:nvSpPr>
        <p:spPr>
          <a:xfrm>
            <a:off x="647700" y="1341438"/>
            <a:ext cx="8169300" cy="40845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-3429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Main job is the same as Batch and Serving layers - produce views that can be efficiently queried</a:t>
            </a:r>
            <a:endParaRPr/>
          </a:p>
          <a:p>
            <a:pPr indent="-3429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Views only represent “recent” data </a:t>
            </a:r>
            <a:endParaRPr/>
          </a:p>
          <a:p>
            <a:pPr indent="-3429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The Speed layer is the domain of </a:t>
            </a:r>
            <a:r>
              <a:rPr b="1" lang="de-CH"/>
              <a:t>incremental</a:t>
            </a:r>
            <a:r>
              <a:rPr lang="de-CH"/>
              <a:t> algorithms and </a:t>
            </a:r>
            <a:r>
              <a:rPr b="1" lang="de-CH"/>
              <a:t>stream processing</a:t>
            </a:r>
            <a:r>
              <a:rPr lang="de-CH"/>
              <a:t> (i.e. update views instead of recompute)</a:t>
            </a:r>
            <a:endParaRPr/>
          </a:p>
          <a:p>
            <a:pPr indent="-3429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The Speed layer requires random-read/random-write databases, so that updates can be performed on existing views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4"/>
          <p:cNvSpPr txBox="1"/>
          <p:nvPr>
            <p:ph type="title"/>
          </p:nvPr>
        </p:nvSpPr>
        <p:spPr>
          <a:xfrm>
            <a:off x="647700" y="692150"/>
            <a:ext cx="8169300" cy="4884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Lambda Architecture - Speed Layer</a:t>
            </a:r>
            <a:endParaRPr/>
          </a:p>
        </p:txBody>
      </p:sp>
      <p:sp>
        <p:nvSpPr>
          <p:cNvPr id="294" name="Google Shape;294;p34"/>
          <p:cNvSpPr txBox="1"/>
          <p:nvPr>
            <p:ph idx="1" type="body"/>
          </p:nvPr>
        </p:nvSpPr>
        <p:spPr>
          <a:xfrm>
            <a:off x="647700" y="1341438"/>
            <a:ext cx="8169300" cy="40845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Random-read/random-write databases that are also scalable and support arbitrary data models are properties of a new class of databases - </a:t>
            </a:r>
            <a:r>
              <a:rPr b="1" lang="de-CH"/>
              <a:t>NoSQL</a:t>
            </a:r>
            <a:endParaRPr b="1"/>
          </a:p>
        </p:txBody>
      </p:sp>
      <p:pic>
        <p:nvPicPr>
          <p:cNvPr id="295" name="Google Shape;2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700" y="1351300"/>
            <a:ext cx="3924298" cy="202109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6" name="Google Shape;296;p34"/>
          <p:cNvGraphicFramePr/>
          <p:nvPr/>
        </p:nvGraphicFramePr>
        <p:xfrm>
          <a:off x="4740975" y="140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{B9A85A23-7880-4450-97C0-7F06FBE37345}</a:tableStyleId>
              </a:tblPr>
              <a:tblGrid>
                <a:gridCol w="904575"/>
                <a:gridCol w="1160150"/>
                <a:gridCol w="915225"/>
                <a:gridCol w="1139125"/>
              </a:tblGrid>
              <a:tr h="4342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/>
                        <a:t>Partitioned Key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/>
                        <a:t>Value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 hMerge="1"/>
              </a:tr>
              <a:tr h="221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CH" sz="1100"/>
                        <a:t>recent</a:t>
                      </a:r>
                      <a:r>
                        <a:rPr lang="de-CH" sz="1100"/>
                        <a:t> </a:t>
                      </a:r>
                      <a:r>
                        <a:rPr lang="de-CH" sz="1100"/>
                        <a:t>URL</a:t>
                      </a:r>
                      <a:endParaRPr sz="1100"/>
                    </a:p>
                  </a:txBody>
                  <a:tcPr marT="18000" marB="18000" marR="18000" marL="180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CH" sz="1100"/>
                        <a:t>recent</a:t>
                      </a:r>
                      <a:r>
                        <a:rPr lang="de-CH" sz="1100"/>
                        <a:t> Time</a:t>
                      </a:r>
                      <a:endParaRPr sz="1100"/>
                    </a:p>
                  </a:txBody>
                  <a:tcPr marT="18000" marB="18000" marR="18000" marL="180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/>
                        <a:t># Unique Users</a:t>
                      </a:r>
                      <a:endParaRPr sz="1100"/>
                    </a:p>
                  </a:txBody>
                  <a:tcPr marT="18000" marB="18000" marR="18000" marL="1800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/>
                        <a:t>Hyperlog Set</a:t>
                      </a:r>
                      <a:endParaRPr sz="1100"/>
                    </a:p>
                  </a:txBody>
                  <a:tcPr marT="18000" marB="18000" marR="18000" marL="18000">
                    <a:solidFill>
                      <a:srgbClr val="CCCCCC"/>
                    </a:solidFill>
                  </a:tcPr>
                </a:tc>
              </a:tr>
              <a:tr h="294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/>
                        <a:t>foo.com/blog</a:t>
                      </a:r>
                      <a:endParaRPr sz="1100"/>
                    </a:p>
                  </a:txBody>
                  <a:tcPr marT="0" marB="0" marR="0" marL="0">
                    <a:lnB cap="flat" cmpd="sng" w="9525">
                      <a:solidFill>
                        <a:srgbClr val="D9EAD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/>
                        <a:t>every 5 mins</a:t>
                      </a:r>
                      <a:endParaRPr sz="1100"/>
                    </a:p>
                  </a:txBody>
                  <a:tcPr marT="0" marB="0" marR="0" marL="0">
                    <a:lnB cap="flat" cmpd="sng" w="9525">
                      <a:solidFill>
                        <a:srgbClr val="D9EAD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/>
                        <a:t>101</a:t>
                      </a:r>
                      <a:endParaRPr sz="1100"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0" marB="0" marR="0" marL="0"/>
                </a:tc>
              </a:tr>
              <a:tr h="266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solidFill>
                            <a:schemeClr val="dk1"/>
                          </a:solidFill>
                        </a:rPr>
                        <a:t>foo.com/blog</a:t>
                      </a:r>
                      <a:endParaRPr sz="1100"/>
                    </a:p>
                  </a:txBody>
                  <a:tcPr marT="0" marB="0" marR="0" marL="0">
                    <a:lnL cap="flat" cmpd="sng" w="9525">
                      <a:solidFill>
                        <a:srgbClr val="D9EAD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EAD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EAD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EAD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-CH" sz="1100">
                          <a:solidFill>
                            <a:schemeClr val="dk1"/>
                          </a:solidFill>
                        </a:rPr>
                        <a:t>every 5 mins</a:t>
                      </a:r>
                      <a:endParaRPr sz="1100"/>
                    </a:p>
                  </a:txBody>
                  <a:tcPr marT="0" marB="0" marR="0" marL="0">
                    <a:lnL cap="flat" cmpd="sng" w="9525">
                      <a:solidFill>
                        <a:srgbClr val="D9EAD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EAD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EAD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EAD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/>
                        <a:t>103</a:t>
                      </a:r>
                      <a:endParaRPr sz="1100"/>
                    </a:p>
                  </a:txBody>
                  <a:tcPr marT="0" marB="0" marR="0" marL="0">
                    <a:lnL cap="flat" cmpd="sng" w="9525">
                      <a:solidFill>
                        <a:srgbClr val="D9EAD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0" marB="0" marR="0" marL="0"/>
                </a:tc>
              </a:tr>
              <a:tr h="264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solidFill>
                            <a:schemeClr val="dk1"/>
                          </a:solidFill>
                        </a:rPr>
                        <a:t>foo.com/blog</a:t>
                      </a:r>
                      <a:endParaRPr sz="1100"/>
                    </a:p>
                  </a:txBody>
                  <a:tcPr marT="0" marB="0" marR="0" marL="0">
                    <a:lnT cap="flat" cmpd="sng" w="9525">
                      <a:solidFill>
                        <a:srgbClr val="D9EAD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-CH" sz="1100">
                          <a:solidFill>
                            <a:schemeClr val="dk1"/>
                          </a:solidFill>
                        </a:rPr>
                        <a:t>every 5 mins</a:t>
                      </a:r>
                      <a:endParaRPr sz="1100"/>
                    </a:p>
                  </a:txBody>
                  <a:tcPr marT="0" marB="0" marR="0" marL="0">
                    <a:lnT cap="flat" cmpd="sng" w="9525">
                      <a:solidFill>
                        <a:srgbClr val="D9EAD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/>
                        <a:t>105</a:t>
                      </a:r>
                      <a:endParaRPr sz="1100"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0" marB="0" marR="0" marL="0"/>
                </a:tc>
              </a:tr>
              <a:tr h="278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>
                          <a:solidFill>
                            <a:schemeClr val="dk1"/>
                          </a:solidFill>
                        </a:rPr>
                        <a:t>foo.com/blog</a:t>
                      </a:r>
                      <a:endParaRPr sz="1100"/>
                    </a:p>
                  </a:txBody>
                  <a:tcPr marT="0" marB="0" marR="0" marL="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-CH" sz="1100">
                          <a:solidFill>
                            <a:schemeClr val="dk1"/>
                          </a:solidFill>
                        </a:rPr>
                        <a:t>every 5 mins</a:t>
                      </a:r>
                      <a:endParaRPr sz="1100"/>
                    </a:p>
                  </a:txBody>
                  <a:tcPr marT="0" marB="0" marR="0" marL="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100"/>
                        <a:t>95</a:t>
                      </a:r>
                      <a:endParaRPr sz="1100"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0" marB="0" marR="0" marL="0"/>
                </a:tc>
              </a:tr>
            </a:tbl>
          </a:graphicData>
        </a:graphic>
      </p:graphicFrame>
      <p:pic>
        <p:nvPicPr>
          <p:cNvPr id="297" name="Google Shape;29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8675" y="4461276"/>
            <a:ext cx="4022050" cy="224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8700" y="2253475"/>
            <a:ext cx="624450" cy="2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8700" y="2532775"/>
            <a:ext cx="624450" cy="2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8700" y="2801875"/>
            <a:ext cx="624450" cy="2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8700" y="3046588"/>
            <a:ext cx="624450" cy="21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5"/>
          <p:cNvSpPr txBox="1"/>
          <p:nvPr>
            <p:ph type="title"/>
          </p:nvPr>
        </p:nvSpPr>
        <p:spPr>
          <a:xfrm>
            <a:off x="647700" y="692150"/>
            <a:ext cx="8169300" cy="4884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Lambda Architecture - Summary</a:t>
            </a:r>
            <a:endParaRPr/>
          </a:p>
        </p:txBody>
      </p:sp>
      <p:sp>
        <p:nvSpPr>
          <p:cNvPr id="307" name="Google Shape;307;p35"/>
          <p:cNvSpPr txBox="1"/>
          <p:nvPr>
            <p:ph idx="1" type="body"/>
          </p:nvPr>
        </p:nvSpPr>
        <p:spPr>
          <a:xfrm>
            <a:off x="647700" y="1341438"/>
            <a:ext cx="8169300" cy="40845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Batch Layer </a:t>
            </a:r>
            <a:endParaRPr/>
          </a:p>
          <a:p>
            <a:pPr indent="-323850" lvl="2" marL="80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-CH"/>
              <a:t>typically a data lake (Hadoop) built on a distributed file system, like HDFS</a:t>
            </a:r>
            <a:endParaRPr/>
          </a:p>
          <a:p>
            <a:pPr indent="0" lvl="0" marL="80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4699" lvl="1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 sz="1600"/>
              <a:t>Serving Layer</a:t>
            </a:r>
            <a:endParaRPr sz="1600"/>
          </a:p>
          <a:p>
            <a:pPr indent="-323850" lvl="2" marL="80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-CH"/>
              <a:t>can be implemented using NoSQL technologies, like MongoDB, HBase, Apache Druid, etc.</a:t>
            </a:r>
            <a:endParaRPr/>
          </a:p>
          <a:p>
            <a:pPr indent="0" lvl="0" marL="80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4699" lvl="1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 sz="1600"/>
              <a:t>Speed Layer</a:t>
            </a:r>
            <a:endParaRPr sz="1600"/>
          </a:p>
          <a:p>
            <a:pPr indent="-323850" lvl="2" marL="80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-CH"/>
              <a:t>can be implemented with data streaming technologies, such as Apache Storm, Apache Samza, Kafka Streams, Spark Streaming, etc.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6"/>
          <p:cNvSpPr txBox="1"/>
          <p:nvPr>
            <p:ph type="title"/>
          </p:nvPr>
        </p:nvSpPr>
        <p:spPr>
          <a:xfrm>
            <a:off x="647700" y="692150"/>
            <a:ext cx="8169300" cy="4884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Lambda Architecture - Summary</a:t>
            </a:r>
            <a:endParaRPr/>
          </a:p>
        </p:txBody>
      </p:sp>
      <p:sp>
        <p:nvSpPr>
          <p:cNvPr id="313" name="Google Shape;313;p36"/>
          <p:cNvSpPr txBox="1"/>
          <p:nvPr>
            <p:ph idx="1" type="body"/>
          </p:nvPr>
        </p:nvSpPr>
        <p:spPr>
          <a:xfrm>
            <a:off x="647700" y="1341438"/>
            <a:ext cx="8169300" cy="40845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Advantages</a:t>
            </a:r>
            <a:endParaRPr/>
          </a:p>
          <a:p>
            <a:pPr indent="-323850" lvl="2" marL="80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-CH"/>
              <a:t>Emphasizes retaining the raw input data → </a:t>
            </a:r>
            <a:r>
              <a:rPr b="1" lang="de-CH"/>
              <a:t>re-processing</a:t>
            </a:r>
            <a:r>
              <a:rPr lang="de-CH"/>
              <a:t> is possible (unlike pure stream processing)</a:t>
            </a:r>
            <a:endParaRPr/>
          </a:p>
          <a:p>
            <a:pPr indent="-323850" lvl="2" marL="80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-CH"/>
              <a:t>Enables complex use cases that are a combination of a scalable high-latency system (batch) with low-latency approximately correct system (stream)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4699" lvl="1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 sz="1600"/>
              <a:t>Disadvantages</a:t>
            </a:r>
            <a:endParaRPr sz="1600"/>
          </a:p>
          <a:p>
            <a:pPr indent="-323850" lvl="2" marL="80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-CH"/>
              <a:t>Need to maintain the same logic in two different systems. Even worse - need to implement the same code in different systems.</a:t>
            </a:r>
            <a:endParaRPr/>
          </a:p>
          <a:p>
            <a:pPr indent="-323850" lvl="2" marL="80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-CH"/>
              <a:t>Results in high operational complexity to set-up, operate and debug</a:t>
            </a:r>
            <a:endParaRPr/>
          </a:p>
          <a:p>
            <a:pPr indent="-323850" lvl="2" marL="80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-CH"/>
              <a:t>Ultimately duct-taping highly complex technologies together (batch + stream) results in overall complexity that easily becomes unmanageable.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/>
          <p:nvPr>
            <p:ph type="title"/>
          </p:nvPr>
        </p:nvSpPr>
        <p:spPr>
          <a:xfrm>
            <a:off x="647700" y="692150"/>
            <a:ext cx="8169300" cy="4884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Educational Objectives</a:t>
            </a:r>
            <a:endParaRPr/>
          </a:p>
        </p:txBody>
      </p:sp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647700" y="1341438"/>
            <a:ext cx="8169300" cy="40845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Learn the main concepts of stream-processing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Understand the main difference between batch and stream-processing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Get familiar with popular stream-processing architectures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Get an overview of different streaming frameworks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First exposure to Kafka - the most widespread framework for streaming 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 txBox="1"/>
          <p:nvPr>
            <p:ph type="title"/>
          </p:nvPr>
        </p:nvSpPr>
        <p:spPr>
          <a:xfrm>
            <a:off x="647700" y="692150"/>
            <a:ext cx="8169300" cy="4884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Modern Data Architectures -</a:t>
            </a:r>
            <a:r>
              <a:rPr lang="de-CH"/>
              <a:t> Kappa</a:t>
            </a:r>
            <a:endParaRPr/>
          </a:p>
        </p:txBody>
      </p:sp>
      <p:sp>
        <p:nvSpPr>
          <p:cNvPr id="319" name="Google Shape;319;p37"/>
          <p:cNvSpPr txBox="1"/>
          <p:nvPr>
            <p:ph idx="1" type="body"/>
          </p:nvPr>
        </p:nvSpPr>
        <p:spPr>
          <a:xfrm>
            <a:off x="647700" y="1341438"/>
            <a:ext cx="8169300" cy="40845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-3429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Transformation logic is implemented twice - error prone and very complex</a:t>
            </a:r>
            <a:endParaRPr/>
          </a:p>
          <a:p>
            <a:pPr indent="-3429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Lambda (duct-taping) is only a temporary solution to achieving complex, </a:t>
            </a:r>
            <a:r>
              <a:rPr b="1" lang="de-CH"/>
              <a:t>low-latency</a:t>
            </a:r>
            <a:r>
              <a:rPr lang="de-CH"/>
              <a:t>, </a:t>
            </a:r>
            <a:r>
              <a:rPr b="1" lang="de-CH"/>
              <a:t>high-throughput</a:t>
            </a:r>
            <a:r>
              <a:rPr lang="de-CH"/>
              <a:t> </a:t>
            </a:r>
            <a:r>
              <a:rPr lang="de-CH"/>
              <a:t>and </a:t>
            </a:r>
            <a:r>
              <a:rPr b="1" lang="de-CH"/>
              <a:t>scalable</a:t>
            </a:r>
            <a:r>
              <a:rPr lang="de-CH"/>
              <a:t> pipelines that can </a:t>
            </a:r>
            <a:r>
              <a:rPr b="1" lang="de-CH"/>
              <a:t>re-process</a:t>
            </a:r>
            <a:r>
              <a:rPr lang="de-CH"/>
              <a:t> data. When streaming technologies mature, Lambda will become obsolete.</a:t>
            </a:r>
            <a:endParaRPr/>
          </a:p>
          <a:p>
            <a:pPr indent="-3429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Why can’t the Streaming layer be improved the handle low-latency and high-throughput use cases? </a:t>
            </a:r>
            <a:endParaRPr/>
          </a:p>
          <a:p>
            <a:pPr indent="-331999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-CH"/>
              <a:t>well… it can.</a:t>
            </a:r>
            <a:endParaRPr/>
          </a:p>
        </p:txBody>
      </p:sp>
      <p:pic>
        <p:nvPicPr>
          <p:cNvPr id="320" name="Google Shape;32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100" y="1178725"/>
            <a:ext cx="5482777" cy="15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7"/>
          <p:cNvSpPr txBox="1"/>
          <p:nvPr/>
        </p:nvSpPr>
        <p:spPr>
          <a:xfrm>
            <a:off x="738097" y="2681450"/>
            <a:ext cx="41391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900">
                <a:latin typeface="Verdana"/>
                <a:ea typeface="Verdana"/>
                <a:cs typeface="Verdana"/>
                <a:sym typeface="Verdana"/>
              </a:rPr>
              <a:t>https://www.oreilly.com/radar/questioning-the-lambda-architecture</a:t>
            </a:r>
            <a:endParaRPr sz="9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22" name="Google Shape;32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7000" y="1331125"/>
            <a:ext cx="762965" cy="4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088" y="2998800"/>
            <a:ext cx="7196086" cy="60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 txBox="1"/>
          <p:nvPr>
            <p:ph type="title"/>
          </p:nvPr>
        </p:nvSpPr>
        <p:spPr>
          <a:xfrm>
            <a:off x="647700" y="692150"/>
            <a:ext cx="8169300" cy="4884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Modern Data Architectures - Kappa</a:t>
            </a:r>
            <a:endParaRPr/>
          </a:p>
        </p:txBody>
      </p:sp>
      <p:sp>
        <p:nvSpPr>
          <p:cNvPr id="329" name="Google Shape;329;p38"/>
          <p:cNvSpPr txBox="1"/>
          <p:nvPr>
            <p:ph idx="1" type="body"/>
          </p:nvPr>
        </p:nvSpPr>
        <p:spPr>
          <a:xfrm>
            <a:off x="647700" y="1341438"/>
            <a:ext cx="8169300" cy="40845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Simplified Lambda: everything is a </a:t>
            </a:r>
            <a:r>
              <a:rPr b="1" lang="de-CH"/>
              <a:t>continuous</a:t>
            </a:r>
            <a:r>
              <a:rPr lang="de-CH"/>
              <a:t> and </a:t>
            </a:r>
            <a:r>
              <a:rPr b="1" lang="de-CH"/>
              <a:t>unbounded</a:t>
            </a:r>
            <a:r>
              <a:rPr lang="de-CH"/>
              <a:t> stream</a:t>
            </a:r>
            <a:endParaRPr/>
          </a:p>
          <a:p>
            <a:pPr indent="-3429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Canonical data store is an </a:t>
            </a:r>
            <a:r>
              <a:rPr b="1" lang="de-CH"/>
              <a:t>append-only immutable log</a:t>
            </a:r>
            <a:r>
              <a:rPr lang="de-CH"/>
              <a:t>. No NoSQL databases</a:t>
            </a:r>
            <a:endParaRPr/>
          </a:p>
          <a:p>
            <a:pPr indent="-3429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Replay historical data as a stream - high-throughput + low latency</a:t>
            </a:r>
            <a:endParaRPr/>
          </a:p>
          <a:p>
            <a:pPr indent="-3429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The ultimate domain of stream processing</a:t>
            </a:r>
            <a:endParaRPr/>
          </a:p>
        </p:txBody>
      </p:sp>
      <p:pic>
        <p:nvPicPr>
          <p:cNvPr id="330" name="Google Shape;3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650" y="1332950"/>
            <a:ext cx="6253474" cy="21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9"/>
          <p:cNvSpPr txBox="1"/>
          <p:nvPr>
            <p:ph type="title"/>
          </p:nvPr>
        </p:nvSpPr>
        <p:spPr>
          <a:xfrm>
            <a:off x="647700" y="692150"/>
            <a:ext cx="8169300" cy="4884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Modern Data Architectures - Kappa in reality</a:t>
            </a:r>
            <a:endParaRPr/>
          </a:p>
        </p:txBody>
      </p:sp>
      <p:pic>
        <p:nvPicPr>
          <p:cNvPr id="336" name="Google Shape;33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100" y="2222700"/>
            <a:ext cx="8288501" cy="272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9"/>
          <p:cNvSpPr txBox="1"/>
          <p:nvPr>
            <p:ph idx="1" type="body"/>
          </p:nvPr>
        </p:nvSpPr>
        <p:spPr>
          <a:xfrm>
            <a:off x="647700" y="1341438"/>
            <a:ext cx="8169300" cy="40845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0"/>
          <p:cNvSpPr txBox="1"/>
          <p:nvPr>
            <p:ph type="title"/>
          </p:nvPr>
        </p:nvSpPr>
        <p:spPr>
          <a:xfrm>
            <a:off x="647700" y="692150"/>
            <a:ext cx="8169300" cy="4884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Kappa</a:t>
            </a:r>
            <a:r>
              <a:rPr lang="de-CH"/>
              <a:t> Architecture - Summary</a:t>
            </a:r>
            <a:endParaRPr/>
          </a:p>
        </p:txBody>
      </p:sp>
      <p:sp>
        <p:nvSpPr>
          <p:cNvPr id="343" name="Google Shape;343;p40"/>
          <p:cNvSpPr txBox="1"/>
          <p:nvPr>
            <p:ph idx="1" type="body"/>
          </p:nvPr>
        </p:nvSpPr>
        <p:spPr>
          <a:xfrm>
            <a:off x="647700" y="1341438"/>
            <a:ext cx="8169300" cy="40845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Advantages</a:t>
            </a:r>
            <a:endParaRPr/>
          </a:p>
          <a:p>
            <a:pPr indent="-323850" lvl="2" marL="80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-CH"/>
              <a:t>A code base that is leaner, easier to maintain, debug and operate</a:t>
            </a:r>
            <a:endParaRPr/>
          </a:p>
          <a:p>
            <a:pPr indent="-323850" lvl="2" marL="80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-CH"/>
              <a:t>One single technology for batch and streaming workloads</a:t>
            </a:r>
            <a:endParaRPr/>
          </a:p>
          <a:p>
            <a:pPr indent="-323850" lvl="2" marL="80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-CH"/>
              <a:t>Easy to scale horizontally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4699" lvl="1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 sz="1600"/>
              <a:t>Disadvantages</a:t>
            </a:r>
            <a:endParaRPr sz="1600"/>
          </a:p>
          <a:p>
            <a:pPr indent="-323850" lvl="2" marL="80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-CH"/>
              <a:t>Designed with the notion  of log processing. Harder to implement in more complex scenarios with large message sizes (think image processing) </a:t>
            </a:r>
            <a:endParaRPr/>
          </a:p>
          <a:p>
            <a:pPr indent="-323850" lvl="2" marL="80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-CH"/>
              <a:t>Streaming technologies are not yet mature to support the vision of Kappa</a:t>
            </a:r>
            <a:endParaRPr/>
          </a:p>
          <a:p>
            <a:pPr indent="-323850" lvl="2" marL="80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de-CH"/>
              <a:t>In reality it is very hard to completely avoid a batch database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1"/>
          <p:cNvSpPr txBox="1"/>
          <p:nvPr>
            <p:ph type="title"/>
          </p:nvPr>
        </p:nvSpPr>
        <p:spPr>
          <a:xfrm>
            <a:off x="647700" y="692150"/>
            <a:ext cx="8169300" cy="4884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Stream processing frameworks</a:t>
            </a:r>
            <a:endParaRPr/>
          </a:p>
        </p:txBody>
      </p:sp>
      <p:graphicFrame>
        <p:nvGraphicFramePr>
          <p:cNvPr id="349" name="Google Shape;349;p41"/>
          <p:cNvGraphicFramePr/>
          <p:nvPr/>
        </p:nvGraphicFramePr>
        <p:xfrm>
          <a:off x="239000" y="1124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{B9A85A23-7880-4450-97C0-7F06FBE37345}</a:tableStyleId>
              </a:tblPr>
              <a:tblGrid>
                <a:gridCol w="1626200"/>
                <a:gridCol w="3725950"/>
                <a:gridCol w="3466250"/>
              </a:tblGrid>
              <a:tr h="448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/>
                        <a:t>Framework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/>
                        <a:t>Advantages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/>
                        <a:t>Disadvantages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35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/>
                        <a:t>Apache Storm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-CH" sz="1200">
                          <a:solidFill>
                            <a:schemeClr val="dk1"/>
                          </a:solidFill>
                        </a:rPr>
                        <a:t>- Very low latency &amp; high throughput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-CH" sz="1200">
                          <a:solidFill>
                            <a:schemeClr val="dk1"/>
                          </a:solidFill>
                        </a:rPr>
                        <a:t>- Native streaming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200">
                          <a:solidFill>
                            <a:schemeClr val="dk1"/>
                          </a:solidFill>
                        </a:rPr>
                        <a:t>- Good for non-complicated streaming use cases</a:t>
                      </a:r>
                      <a:endParaRPr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-CH" sz="1200"/>
                        <a:t>- No state management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-CH" sz="1200"/>
                        <a:t>- No event time processing, aggregation,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-CH" sz="1200"/>
                        <a:t>windowing, sessions, watermarks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200"/>
                        <a:t>- At least-once delivery guarantee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435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/>
                        <a:t>Spark Streaming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-CH" sz="1200"/>
                        <a:t>- Supports Lambda architecture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-CH" sz="1200"/>
                        <a:t>- Uses Spark core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-CH" sz="1200"/>
                        <a:t>- High throughput with adequate latency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-CH" sz="1200"/>
                        <a:t>- Big community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200"/>
                        <a:t>- Exactly once delivery guarantee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-CH" sz="1200"/>
                        <a:t>- Not suitable for sub-second latencies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-CH" sz="1200"/>
                        <a:t>- Too many parameters to tune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435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/>
                        <a:t>Apache Flink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-CH" sz="1200"/>
                        <a:t>- First native streaming framework with all advanced features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-CH" sz="1200"/>
                        <a:t>- Low latency &amp; high throughput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-CH" sz="1200"/>
                        <a:t>- Exactly once delivery guarantee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200"/>
                        <a:t>- Auto adjusting, not too many tuning parameters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-CH" sz="1200"/>
                        <a:t>- Small community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-CH" sz="1200"/>
                        <a:t>- Only popular for streaming, no adoption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-CH" sz="1200"/>
                        <a:t>for batch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-CH" sz="1200"/>
                        <a:t>- Not a lot of traction, despite some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200"/>
                        <a:t>adoption by big tech (Uber, Alibaba)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4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/>
                        <a:t>Apache Samza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-CH" sz="1200"/>
                        <a:t>- Fits well in the Hadoop ecosystem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-CH" sz="1200"/>
                        <a:t>- Low latency &amp; high throughput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-CH" sz="1200"/>
                        <a:t>- Mature and tested at scale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200"/>
                        <a:t>- Good in maintaining large state information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-CH" sz="1200"/>
                        <a:t>- Tightly coupled with Kafka and Yarn. Not easy to use if either of these is not available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-CH" sz="1200"/>
                        <a:t>- At least-once delivery guarantee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-CH" sz="1200"/>
                        <a:t>- Lack of advanced features like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200"/>
                        <a:t>Watermakrs, Sessions, event-time processing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45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/>
                        <a:t>Kafka Streams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161925" lvl="0" marL="8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-"/>
                      </a:pPr>
                      <a:r>
                        <a:rPr lang="de-CH" sz="1200"/>
                        <a:t>H</a:t>
                      </a:r>
                      <a:r>
                        <a:rPr lang="de-CH" sz="1200"/>
                        <a:t>igh-throughput, low-latency, fault tolerant</a:t>
                      </a:r>
                      <a:endParaRPr sz="1200"/>
                    </a:p>
                    <a:p>
                      <a:pPr indent="-161925" lvl="0" marL="8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-"/>
                      </a:pPr>
                      <a:r>
                        <a:rPr lang="de-CH" sz="1200"/>
                        <a:t>Distributed high</a:t>
                      </a:r>
                      <a:r>
                        <a:rPr lang="de-CH" sz="1200"/>
                        <a:t>ly scalable</a:t>
                      </a:r>
                      <a:endParaRPr sz="1200"/>
                    </a:p>
                    <a:p>
                      <a:pPr indent="-161925" lvl="0" marL="8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-"/>
                      </a:pPr>
                      <a:r>
                        <a:rPr lang="de-CH" sz="1200"/>
                        <a:t>True streaming + batch capabilities + state management</a:t>
                      </a:r>
                      <a:endParaRPr sz="1200"/>
                    </a:p>
                    <a:p>
                      <a:pPr indent="-161925" lvl="0" marL="8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-"/>
                      </a:pPr>
                      <a:r>
                        <a:rPr lang="de-CH" sz="1200"/>
                        <a:t>exactly once delivery guarantee</a:t>
                      </a:r>
                      <a:endParaRPr sz="1200"/>
                    </a:p>
                    <a:p>
                      <a:pPr indent="-161925" lvl="0" marL="89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-"/>
                      </a:pPr>
                      <a:r>
                        <a:rPr lang="de-CH" sz="1200"/>
                        <a:t>Enterprise grade, wide spread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200"/>
                        <a:t>- No multitenancy, security groups, isolation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200"/>
                        <a:t>- No resource management (throttling, quotas)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50" name="Google Shape;350;p41"/>
          <p:cNvSpPr txBox="1"/>
          <p:nvPr>
            <p:ph idx="1" type="body"/>
          </p:nvPr>
        </p:nvSpPr>
        <p:spPr>
          <a:xfrm>
            <a:off x="647700" y="1341438"/>
            <a:ext cx="8169300" cy="40845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/>
          <p:cNvSpPr txBox="1"/>
          <p:nvPr>
            <p:ph type="title"/>
          </p:nvPr>
        </p:nvSpPr>
        <p:spPr>
          <a:xfrm>
            <a:off x="647700" y="692150"/>
            <a:ext cx="8169300" cy="4884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Apache Kafka</a:t>
            </a:r>
            <a:endParaRPr/>
          </a:p>
        </p:txBody>
      </p:sp>
      <p:pic>
        <p:nvPicPr>
          <p:cNvPr id="356" name="Google Shape;35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1750" y="4026675"/>
            <a:ext cx="3867550" cy="2344799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2"/>
          <p:cNvSpPr txBox="1"/>
          <p:nvPr>
            <p:ph idx="1" type="body"/>
          </p:nvPr>
        </p:nvSpPr>
        <p:spPr>
          <a:xfrm>
            <a:off x="647700" y="1341438"/>
            <a:ext cx="8169300" cy="40845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-3429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Apache Kafka is a </a:t>
            </a:r>
            <a:r>
              <a:rPr b="1" lang="de-CH"/>
              <a:t>publish-subscribe</a:t>
            </a:r>
            <a:r>
              <a:rPr lang="de-CH"/>
              <a:t> message system - processes, applications and devices send messages among each other</a:t>
            </a:r>
            <a:endParaRPr/>
          </a:p>
          <a:p>
            <a:pPr indent="-3429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It is a fast (low-latency) </a:t>
            </a:r>
            <a:r>
              <a:rPr b="1" lang="de-CH"/>
              <a:t>distributed</a:t>
            </a:r>
            <a:r>
              <a:rPr lang="de-CH"/>
              <a:t> streaming platform capable of handling trillions of events a day</a:t>
            </a:r>
            <a:endParaRPr/>
          </a:p>
          <a:p>
            <a:pPr indent="-3429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Originally developed by Jay Kreps in LinkedIn and open-sourced in 2011</a:t>
            </a:r>
            <a:endParaRPr/>
          </a:p>
          <a:p>
            <a:pPr indent="-331999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-CH"/>
              <a:t>named after Franz Kafka because it is optimized for writing and Jay liked Kafka’s writing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3"/>
          <p:cNvSpPr txBox="1"/>
          <p:nvPr>
            <p:ph type="title"/>
          </p:nvPr>
        </p:nvSpPr>
        <p:spPr>
          <a:xfrm>
            <a:off x="647700" y="692150"/>
            <a:ext cx="8169300" cy="4884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Apache Kafka</a:t>
            </a:r>
            <a:endParaRPr/>
          </a:p>
        </p:txBody>
      </p:sp>
      <p:sp>
        <p:nvSpPr>
          <p:cNvPr id="363" name="Google Shape;363;p43"/>
          <p:cNvSpPr txBox="1"/>
          <p:nvPr>
            <p:ph idx="1" type="body"/>
          </p:nvPr>
        </p:nvSpPr>
        <p:spPr>
          <a:xfrm>
            <a:off x="647700" y="1341438"/>
            <a:ext cx="8169300" cy="40845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-3429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How do applications communicate with each other?</a:t>
            </a:r>
            <a:endParaRPr/>
          </a:p>
          <a:p>
            <a:pPr indent="-331999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de-CH"/>
              <a:t>direct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An application (Frontend Server) sends metrics (nr. users, nr. clicks) to a real-time Dashboard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Simple and intuitive architecture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What </a:t>
            </a:r>
            <a:r>
              <a:rPr lang="de-CH"/>
              <a:t>problems</a:t>
            </a:r>
            <a:r>
              <a:rPr lang="de-CH"/>
              <a:t> may arise as we </a:t>
            </a:r>
            <a:r>
              <a:rPr b="1" lang="de-CH"/>
              <a:t>scale</a:t>
            </a:r>
            <a:r>
              <a:rPr lang="de-CH"/>
              <a:t>?</a:t>
            </a:r>
            <a:endParaRPr/>
          </a:p>
        </p:txBody>
      </p:sp>
      <p:pic>
        <p:nvPicPr>
          <p:cNvPr id="364" name="Google Shape;36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126" y="2053050"/>
            <a:ext cx="3724101" cy="236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4"/>
          <p:cNvSpPr txBox="1"/>
          <p:nvPr>
            <p:ph type="title"/>
          </p:nvPr>
        </p:nvSpPr>
        <p:spPr>
          <a:xfrm>
            <a:off x="647700" y="692150"/>
            <a:ext cx="8169300" cy="4884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Apache Kafka</a:t>
            </a:r>
            <a:endParaRPr/>
          </a:p>
        </p:txBody>
      </p:sp>
      <p:sp>
        <p:nvSpPr>
          <p:cNvPr id="370" name="Google Shape;370;p44"/>
          <p:cNvSpPr txBox="1"/>
          <p:nvPr>
            <p:ph idx="1" type="body"/>
          </p:nvPr>
        </p:nvSpPr>
        <p:spPr>
          <a:xfrm>
            <a:off x="647700" y="1341438"/>
            <a:ext cx="8169300" cy="40845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What if we want to do Analytics on the metrics? 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de-CH"/>
              <a:t>real-time dashboard is not suitable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In the meantime more applications have joined in to send their metrics to the dashboard (Database, Chat, Shopping Cart)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There is now a need to keep track of the performance of all applications for active alerting (Active Monitoring)</a:t>
            </a:r>
            <a:endParaRPr/>
          </a:p>
        </p:txBody>
      </p:sp>
      <p:pic>
        <p:nvPicPr>
          <p:cNvPr id="371" name="Google Shape;37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825" y="3877225"/>
            <a:ext cx="6746701" cy="245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5"/>
          <p:cNvSpPr txBox="1"/>
          <p:nvPr>
            <p:ph type="title"/>
          </p:nvPr>
        </p:nvSpPr>
        <p:spPr>
          <a:xfrm>
            <a:off x="647700" y="692150"/>
            <a:ext cx="8169300" cy="4884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Apache Kafka</a:t>
            </a:r>
            <a:endParaRPr/>
          </a:p>
        </p:txBody>
      </p:sp>
      <p:sp>
        <p:nvSpPr>
          <p:cNvPr id="377" name="Google Shape;377;p45"/>
          <p:cNvSpPr txBox="1"/>
          <p:nvPr>
            <p:ph idx="1" type="body"/>
          </p:nvPr>
        </p:nvSpPr>
        <p:spPr>
          <a:xfrm>
            <a:off x="647700" y="1341438"/>
            <a:ext cx="8169300" cy="40845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-3429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Direct communication does not scale well. Is there a </a:t>
            </a:r>
            <a:r>
              <a:rPr lang="de-CH"/>
              <a:t>better</a:t>
            </a:r>
            <a:r>
              <a:rPr lang="de-CH"/>
              <a:t> way?</a:t>
            </a:r>
            <a:endParaRPr/>
          </a:p>
          <a:p>
            <a:pPr indent="-331999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-CH"/>
              <a:t>Yes - go through an </a:t>
            </a:r>
            <a:r>
              <a:rPr b="1" lang="de-CH"/>
              <a:t>intermediary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An intermediary </a:t>
            </a:r>
            <a:r>
              <a:rPr b="1" lang="de-CH"/>
              <a:t>broker </a:t>
            </a:r>
            <a:r>
              <a:rPr lang="de-CH"/>
              <a:t>receives all metrics messages and delivers them to any application that requests them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Congratulations - we have built our first </a:t>
            </a:r>
            <a:r>
              <a:rPr b="1" lang="de-CH"/>
              <a:t>publish-subscribe</a:t>
            </a:r>
            <a:r>
              <a:rPr lang="de-CH"/>
              <a:t> system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188" y="2221350"/>
            <a:ext cx="5893623" cy="25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6"/>
          <p:cNvSpPr txBox="1"/>
          <p:nvPr>
            <p:ph type="title"/>
          </p:nvPr>
        </p:nvSpPr>
        <p:spPr>
          <a:xfrm>
            <a:off x="647700" y="692150"/>
            <a:ext cx="8169300" cy="4884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Decoupling Producers and Consumers</a:t>
            </a:r>
            <a:endParaRPr/>
          </a:p>
        </p:txBody>
      </p:sp>
      <p:sp>
        <p:nvSpPr>
          <p:cNvPr id="384" name="Google Shape;384;p46"/>
          <p:cNvSpPr txBox="1"/>
          <p:nvPr>
            <p:ph idx="1" type="body"/>
          </p:nvPr>
        </p:nvSpPr>
        <p:spPr>
          <a:xfrm>
            <a:off x="647700" y="1341438"/>
            <a:ext cx="8169300" cy="40845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6"/>
          <p:cNvSpPr txBox="1"/>
          <p:nvPr>
            <p:ph idx="1" type="body"/>
          </p:nvPr>
        </p:nvSpPr>
        <p:spPr>
          <a:xfrm>
            <a:off x="743525" y="1316025"/>
            <a:ext cx="4175400" cy="50958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Slow Consumers do not affect Producers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We can add Consumers without affecting Producers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Producers and Consumers can operate at different processing speeds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Failure of a Consumer or a Producer does not affect the system</a:t>
            </a:r>
            <a:endParaRPr/>
          </a:p>
        </p:txBody>
      </p:sp>
      <p:pic>
        <p:nvPicPr>
          <p:cNvPr id="386" name="Google Shape;38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8924" y="1316025"/>
            <a:ext cx="3993900" cy="307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/>
          <p:nvPr>
            <p:ph type="title"/>
          </p:nvPr>
        </p:nvSpPr>
        <p:spPr>
          <a:xfrm>
            <a:off x="647700" y="692150"/>
            <a:ext cx="8169300" cy="4884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Warm up</a:t>
            </a:r>
            <a:endParaRPr/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647700" y="1341438"/>
            <a:ext cx="8169300" cy="40845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What is a stream? Where does it come from?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What is stream processing?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Why do we care?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7"/>
          <p:cNvSpPr txBox="1"/>
          <p:nvPr>
            <p:ph type="title"/>
          </p:nvPr>
        </p:nvSpPr>
        <p:spPr>
          <a:xfrm>
            <a:off x="647700" y="692150"/>
            <a:ext cx="8169300" cy="4884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Apache Kafka - Publish-Subscribe Messaging System</a:t>
            </a:r>
            <a:endParaRPr/>
          </a:p>
        </p:txBody>
      </p:sp>
      <p:sp>
        <p:nvSpPr>
          <p:cNvPr id="392" name="Google Shape;392;p47"/>
          <p:cNvSpPr txBox="1"/>
          <p:nvPr>
            <p:ph idx="1" type="body"/>
          </p:nvPr>
        </p:nvSpPr>
        <p:spPr>
          <a:xfrm>
            <a:off x="647700" y="1341438"/>
            <a:ext cx="8169300" cy="40845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3" name="Google Shape;39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025" y="3608351"/>
            <a:ext cx="5382201" cy="292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2325" y="1334687"/>
            <a:ext cx="3853602" cy="1308763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7"/>
          <p:cNvSpPr/>
          <p:nvPr/>
        </p:nvSpPr>
        <p:spPr>
          <a:xfrm>
            <a:off x="3170025" y="2758550"/>
            <a:ext cx="298200" cy="7347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7"/>
          <p:cNvSpPr/>
          <p:nvPr/>
        </p:nvSpPr>
        <p:spPr>
          <a:xfrm>
            <a:off x="2662250" y="3673925"/>
            <a:ext cx="1331100" cy="28008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7"/>
          <p:cNvSpPr/>
          <p:nvPr/>
        </p:nvSpPr>
        <p:spPr>
          <a:xfrm>
            <a:off x="1472875" y="1430300"/>
            <a:ext cx="3702600" cy="11475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7"/>
          <p:cNvSpPr txBox="1"/>
          <p:nvPr/>
        </p:nvSpPr>
        <p:spPr>
          <a:xfrm>
            <a:off x="5175475" y="1262925"/>
            <a:ext cx="3853500" cy="14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8901" lvl="0" marL="3600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-"/>
            </a:pPr>
            <a:r>
              <a:rPr lang="de-CH">
                <a:latin typeface="Verdana"/>
                <a:ea typeface="Verdana"/>
                <a:cs typeface="Verdana"/>
                <a:sym typeface="Verdana"/>
              </a:rPr>
              <a:t>distributed Key Value Store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178901" lvl="0" marL="3600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-"/>
            </a:pPr>
            <a:r>
              <a:rPr lang="de-CH">
                <a:latin typeface="Verdana"/>
                <a:ea typeface="Verdana"/>
                <a:cs typeface="Verdana"/>
                <a:sym typeface="Verdana"/>
              </a:rPr>
              <a:t>Maintains configuration information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178901" lvl="0" marL="3600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-"/>
            </a:pPr>
            <a:r>
              <a:rPr lang="de-CH">
                <a:latin typeface="Verdana"/>
                <a:ea typeface="Verdana"/>
                <a:cs typeface="Verdana"/>
                <a:sym typeface="Verdana"/>
              </a:rPr>
              <a:t>Provides distributed synchronization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178901" lvl="0" marL="3600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-"/>
            </a:pPr>
            <a:r>
              <a:rPr lang="de-CH">
                <a:latin typeface="Verdana"/>
                <a:ea typeface="Verdana"/>
                <a:cs typeface="Verdana"/>
                <a:sym typeface="Verdana"/>
              </a:rPr>
              <a:t>Odd number of nodes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178901" lvl="0" marL="3600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-"/>
            </a:pPr>
            <a:r>
              <a:rPr lang="de-CH">
                <a:latin typeface="Verdana"/>
                <a:ea typeface="Verdana"/>
                <a:cs typeface="Verdana"/>
                <a:sym typeface="Verdana"/>
              </a:rPr>
              <a:t>Failure detection &amp; recovery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178901" lvl="0" marL="360000" rtl="0" algn="l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-"/>
            </a:pPr>
            <a:r>
              <a:rPr lang="de-CH">
                <a:latin typeface="Verdana"/>
                <a:ea typeface="Verdana"/>
                <a:cs typeface="Verdana"/>
                <a:sym typeface="Verdana"/>
              </a:rPr>
              <a:t>Store ACLs &amp; secrets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8"/>
          <p:cNvSpPr txBox="1"/>
          <p:nvPr>
            <p:ph type="title"/>
          </p:nvPr>
        </p:nvSpPr>
        <p:spPr>
          <a:xfrm>
            <a:off x="647700" y="692150"/>
            <a:ext cx="8169300" cy="4884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Apache Kafka - Producers</a:t>
            </a:r>
            <a:endParaRPr/>
          </a:p>
        </p:txBody>
      </p:sp>
      <p:sp>
        <p:nvSpPr>
          <p:cNvPr id="404" name="Google Shape;404;p48"/>
          <p:cNvSpPr txBox="1"/>
          <p:nvPr>
            <p:ph idx="1" type="body"/>
          </p:nvPr>
        </p:nvSpPr>
        <p:spPr>
          <a:xfrm>
            <a:off x="647700" y="1341438"/>
            <a:ext cx="8169300" cy="40845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Send messages to a Kafka broker on a specific topic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Broker keeps the messages for a certain time in local storage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Consumers subscribe to topics and get informed about new messages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5" name="Google Shape;40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150" y="3187627"/>
            <a:ext cx="3761427" cy="227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7625" y="4852863"/>
            <a:ext cx="1081950" cy="168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9175" y="3064037"/>
            <a:ext cx="2763424" cy="29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8"/>
          <p:cNvSpPr/>
          <p:nvPr/>
        </p:nvSpPr>
        <p:spPr>
          <a:xfrm>
            <a:off x="4313775" y="3986050"/>
            <a:ext cx="1479300" cy="30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8"/>
          <p:cNvSpPr/>
          <p:nvPr/>
        </p:nvSpPr>
        <p:spPr>
          <a:xfrm rot="-2150947">
            <a:off x="4257315" y="4873965"/>
            <a:ext cx="1417905" cy="26602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8"/>
          <p:cNvSpPr txBox="1"/>
          <p:nvPr/>
        </p:nvSpPr>
        <p:spPr>
          <a:xfrm>
            <a:off x="4441125" y="3570850"/>
            <a:ext cx="12246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>
                <a:latin typeface="Verdana"/>
                <a:ea typeface="Verdana"/>
                <a:cs typeface="Verdana"/>
                <a:sym typeface="Verdana"/>
              </a:rPr>
              <a:t>send data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9"/>
          <p:cNvSpPr txBox="1"/>
          <p:nvPr>
            <p:ph type="title"/>
          </p:nvPr>
        </p:nvSpPr>
        <p:spPr>
          <a:xfrm>
            <a:off x="647700" y="692150"/>
            <a:ext cx="8169300" cy="4884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Apache Kafka - Consumers</a:t>
            </a:r>
            <a:endParaRPr/>
          </a:p>
        </p:txBody>
      </p:sp>
      <p:sp>
        <p:nvSpPr>
          <p:cNvPr id="416" name="Google Shape;416;p49"/>
          <p:cNvSpPr txBox="1"/>
          <p:nvPr>
            <p:ph idx="1" type="body"/>
          </p:nvPr>
        </p:nvSpPr>
        <p:spPr>
          <a:xfrm>
            <a:off x="647700" y="1341438"/>
            <a:ext cx="8169300" cy="40845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subscribe to a topic and receive messages from this topic only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multiple consumers can be subscribed to the same topic</a:t>
            </a:r>
            <a:endParaRPr/>
          </a:p>
          <a:p>
            <a:pPr indent="-330200" lvl="1" marL="80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-CH"/>
              <a:t>how are messages distributed across the consumers (</a:t>
            </a:r>
            <a:r>
              <a:rPr b="1" lang="de-CH"/>
              <a:t>consumer groups</a:t>
            </a:r>
            <a:r>
              <a:rPr lang="de-CH"/>
              <a:t>) 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7" name="Google Shape;41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613" y="3000125"/>
            <a:ext cx="7721475" cy="346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0"/>
          <p:cNvSpPr txBox="1"/>
          <p:nvPr>
            <p:ph type="title"/>
          </p:nvPr>
        </p:nvSpPr>
        <p:spPr>
          <a:xfrm>
            <a:off x="647700" y="692150"/>
            <a:ext cx="8169300" cy="4884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Apache Kafka - Topics</a:t>
            </a:r>
            <a:endParaRPr/>
          </a:p>
        </p:txBody>
      </p:sp>
      <p:sp>
        <p:nvSpPr>
          <p:cNvPr id="423" name="Google Shape;423;p50"/>
          <p:cNvSpPr txBox="1"/>
          <p:nvPr>
            <p:ph idx="1" type="body"/>
          </p:nvPr>
        </p:nvSpPr>
        <p:spPr>
          <a:xfrm>
            <a:off x="647700" y="1341438"/>
            <a:ext cx="8169300" cy="40845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A topic is a user-defined category for a message - e.g. “metrics”, “alerts”</a:t>
            </a:r>
            <a:r>
              <a:rPr lang="de-CH"/>
              <a:t> 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A topic is part of the metadata of the message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A topic is further split into different </a:t>
            </a:r>
            <a:r>
              <a:rPr b="1" lang="de-CH"/>
              <a:t>partitions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The partition is the unit of storage of a Kafka broker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4" name="Google Shape;42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175" y="2960450"/>
            <a:ext cx="6348801" cy="348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1"/>
          <p:cNvSpPr txBox="1"/>
          <p:nvPr>
            <p:ph type="title"/>
          </p:nvPr>
        </p:nvSpPr>
        <p:spPr>
          <a:xfrm>
            <a:off x="647700" y="692150"/>
            <a:ext cx="8169300" cy="4884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Apache Kafka - Partitions</a:t>
            </a:r>
            <a:endParaRPr/>
          </a:p>
        </p:txBody>
      </p:sp>
      <p:sp>
        <p:nvSpPr>
          <p:cNvPr id="430" name="Google Shape;430;p51"/>
          <p:cNvSpPr txBox="1"/>
          <p:nvPr>
            <p:ph idx="1" type="body"/>
          </p:nvPr>
        </p:nvSpPr>
        <p:spPr>
          <a:xfrm>
            <a:off x="647700" y="1341438"/>
            <a:ext cx="8169300" cy="40845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A partition is typically replicated in a multi-broker set-up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A partition replica is the basic storage unit of Kafka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Partitions cannot be split across multiple-brokers nor even across multiple disks in the same broker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Partition is stored in </a:t>
            </a:r>
            <a:r>
              <a:rPr b="1" lang="de-CH"/>
              <a:t>log.dirs</a:t>
            </a:r>
            <a:r>
              <a:rPr lang="de-CH"/>
              <a:t> - list of directories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1" name="Google Shape;43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25" y="3407525"/>
            <a:ext cx="4979051" cy="2733676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1"/>
          <p:cNvSpPr txBox="1"/>
          <p:nvPr>
            <p:ph idx="1" type="body"/>
          </p:nvPr>
        </p:nvSpPr>
        <p:spPr>
          <a:xfrm>
            <a:off x="5517625" y="3638950"/>
            <a:ext cx="3012300" cy="27123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-283549" lvl="0" marL="26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de-CH" sz="1400"/>
              <a:t>a Segment is a file</a:t>
            </a:r>
            <a:endParaRPr sz="1400"/>
          </a:p>
          <a:p>
            <a:pPr indent="-270849" lvl="0" marL="26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CH" sz="1400"/>
              <a:t>default:  size is 1GB or a week of data, whichever comes first</a:t>
            </a:r>
            <a:endParaRPr sz="1400"/>
          </a:p>
          <a:p>
            <a:pPr indent="-270849" lvl="0" marL="26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CH" sz="1400"/>
              <a:t>consists of </a:t>
            </a:r>
            <a:r>
              <a:rPr b="1" lang="de-CH" sz="1400"/>
              <a:t>Messages</a:t>
            </a:r>
            <a:endParaRPr b="1" sz="14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2"/>
          <p:cNvSpPr txBox="1"/>
          <p:nvPr>
            <p:ph type="title"/>
          </p:nvPr>
        </p:nvSpPr>
        <p:spPr>
          <a:xfrm>
            <a:off x="647700" y="692150"/>
            <a:ext cx="8169300" cy="4884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Apache Kafka - Message Format</a:t>
            </a:r>
            <a:endParaRPr/>
          </a:p>
        </p:txBody>
      </p:sp>
      <p:sp>
        <p:nvSpPr>
          <p:cNvPr id="438" name="Google Shape;438;p52"/>
          <p:cNvSpPr txBox="1"/>
          <p:nvPr>
            <p:ph idx="1" type="body"/>
          </p:nvPr>
        </p:nvSpPr>
        <p:spPr>
          <a:xfrm>
            <a:off x="647700" y="1341438"/>
            <a:ext cx="8169300" cy="40845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A Message is simply a string of bytes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9" name="Google Shape;43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025" y="1716163"/>
            <a:ext cx="7336703" cy="2978424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2"/>
          <p:cNvSpPr txBox="1"/>
          <p:nvPr>
            <p:ph idx="1" type="body"/>
          </p:nvPr>
        </p:nvSpPr>
        <p:spPr>
          <a:xfrm>
            <a:off x="743525" y="4812225"/>
            <a:ext cx="8169300" cy="16410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Kafka supports </a:t>
            </a:r>
            <a:r>
              <a:rPr b="1" lang="de-CH"/>
              <a:t>compressed</a:t>
            </a:r>
            <a:r>
              <a:rPr lang="de-CH"/>
              <a:t> and “</a:t>
            </a:r>
            <a:r>
              <a:rPr b="1" lang="de-CH"/>
              <a:t>normal</a:t>
            </a:r>
            <a:r>
              <a:rPr lang="de-CH"/>
              <a:t>” messages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Compressed messages are a batch of normal messages send as a chunk by the producer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Compressed messages are stored in a wrapper message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3"/>
          <p:cNvSpPr txBox="1"/>
          <p:nvPr>
            <p:ph type="title"/>
          </p:nvPr>
        </p:nvSpPr>
        <p:spPr>
          <a:xfrm>
            <a:off x="647700" y="692150"/>
            <a:ext cx="8169300" cy="4884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Apache Kafka</a:t>
            </a:r>
            <a:endParaRPr/>
          </a:p>
        </p:txBody>
      </p:sp>
      <p:sp>
        <p:nvSpPr>
          <p:cNvPr id="446" name="Google Shape;446;p53"/>
          <p:cNvSpPr txBox="1"/>
          <p:nvPr>
            <p:ph idx="1" type="body"/>
          </p:nvPr>
        </p:nvSpPr>
        <p:spPr>
          <a:xfrm>
            <a:off x="647700" y="1341438"/>
            <a:ext cx="8169300" cy="40845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-3429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Publish-Subscribe</a:t>
            </a:r>
            <a:endParaRPr/>
          </a:p>
          <a:p>
            <a:pPr indent="-331999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-CH"/>
              <a:t>a message Producer </a:t>
            </a:r>
            <a:r>
              <a:rPr b="1" lang="de-CH"/>
              <a:t>publishes</a:t>
            </a:r>
            <a:r>
              <a:rPr lang="de-CH"/>
              <a:t> a message to a Broker on  a certain </a:t>
            </a:r>
            <a:r>
              <a:rPr b="1" lang="de-CH"/>
              <a:t>topic</a:t>
            </a:r>
            <a:endParaRPr b="1"/>
          </a:p>
          <a:p>
            <a:pPr indent="-331999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-CH"/>
              <a:t>the message</a:t>
            </a:r>
            <a:r>
              <a:rPr b="1" lang="de-CH"/>
              <a:t> does not</a:t>
            </a:r>
            <a:r>
              <a:rPr lang="de-CH"/>
              <a:t> have a dedicated recipient</a:t>
            </a:r>
            <a:endParaRPr/>
          </a:p>
          <a:p>
            <a:pPr indent="-331999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-CH"/>
              <a:t>a Consumer </a:t>
            </a:r>
            <a:r>
              <a:rPr b="1" lang="de-CH"/>
              <a:t>subscribes</a:t>
            </a:r>
            <a:r>
              <a:rPr lang="de-CH"/>
              <a:t> to the Broker on a certain topic</a:t>
            </a:r>
            <a:endParaRPr/>
          </a:p>
          <a:p>
            <a:pPr indent="-331999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-CH"/>
              <a:t>the Broker delivers messages to Consumers only from the topics they are subscribed to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7" name="Google Shape;44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2775" y="3495700"/>
            <a:ext cx="5043526" cy="309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4"/>
          <p:cNvSpPr txBox="1"/>
          <p:nvPr>
            <p:ph type="title"/>
          </p:nvPr>
        </p:nvSpPr>
        <p:spPr>
          <a:xfrm>
            <a:off x="647700" y="692150"/>
            <a:ext cx="8169300" cy="4884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Confluent Kafka</a:t>
            </a:r>
            <a:endParaRPr/>
          </a:p>
        </p:txBody>
      </p:sp>
      <p:sp>
        <p:nvSpPr>
          <p:cNvPr id="453" name="Google Shape;453;p54"/>
          <p:cNvSpPr txBox="1"/>
          <p:nvPr>
            <p:ph idx="1" type="body"/>
          </p:nvPr>
        </p:nvSpPr>
        <p:spPr>
          <a:xfrm>
            <a:off x="647700" y="1341438"/>
            <a:ext cx="8169300" cy="40845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-3429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User friendly and enterprise-ready Kafka Installation</a:t>
            </a:r>
            <a:endParaRPr/>
          </a:p>
          <a:p>
            <a:pPr indent="-3429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Founded by the team that originally created Apache Kafka</a:t>
            </a:r>
            <a:endParaRPr/>
          </a:p>
          <a:p>
            <a:pPr indent="-3429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Includes many useful services in addition to vanilla Kafka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4" name="Google Shape;45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599" y="2589900"/>
            <a:ext cx="7147174" cy="402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5"/>
          <p:cNvSpPr txBox="1"/>
          <p:nvPr>
            <p:ph type="title"/>
          </p:nvPr>
        </p:nvSpPr>
        <p:spPr>
          <a:xfrm>
            <a:off x="647700" y="692150"/>
            <a:ext cx="8169300" cy="4884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Confluent Kafka - Kafka Connectors</a:t>
            </a:r>
            <a:endParaRPr/>
          </a:p>
        </p:txBody>
      </p:sp>
      <p:sp>
        <p:nvSpPr>
          <p:cNvPr id="460" name="Google Shape;460;p55"/>
          <p:cNvSpPr txBox="1"/>
          <p:nvPr>
            <p:ph idx="1" type="body"/>
          </p:nvPr>
        </p:nvSpPr>
        <p:spPr>
          <a:xfrm>
            <a:off x="647700" y="1341438"/>
            <a:ext cx="8169300" cy="40845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-3429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A f</a:t>
            </a:r>
            <a:r>
              <a:rPr lang="de-CH"/>
              <a:t>ramework for connecting Kafka with external systems</a:t>
            </a:r>
            <a:endParaRPr/>
          </a:p>
          <a:p>
            <a:pPr indent="-3429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Provides connectors to various </a:t>
            </a:r>
            <a:r>
              <a:rPr lang="de-CH"/>
              <a:t>databases, key-value stores, streams</a:t>
            </a:r>
            <a:endParaRPr/>
          </a:p>
          <a:p>
            <a:pPr indent="-3429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A marketplace for connectors - https://www.confluent.io/hub/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1" name="Google Shape;46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8600" y="2468300"/>
            <a:ext cx="6667500" cy="40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6"/>
          <p:cNvSpPr txBox="1"/>
          <p:nvPr>
            <p:ph type="title"/>
          </p:nvPr>
        </p:nvSpPr>
        <p:spPr>
          <a:xfrm>
            <a:off x="647700" y="692150"/>
            <a:ext cx="8169300" cy="4884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Confluent Kafka - Schema Registry</a:t>
            </a:r>
            <a:endParaRPr/>
          </a:p>
        </p:txBody>
      </p:sp>
      <p:sp>
        <p:nvSpPr>
          <p:cNvPr id="467" name="Google Shape;467;p56"/>
          <p:cNvSpPr txBox="1"/>
          <p:nvPr>
            <p:ph idx="1" type="body"/>
          </p:nvPr>
        </p:nvSpPr>
        <p:spPr>
          <a:xfrm>
            <a:off x="647700" y="1341438"/>
            <a:ext cx="8169300" cy="40845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-3429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Stores a versioned history of all schemas</a:t>
            </a:r>
            <a:endParaRPr/>
          </a:p>
          <a:p>
            <a:pPr indent="-3429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Producers and Consumers still talk to Kafka brokers, but they can also talk to the Schema Registry to send and retrieve schemas that describe the data models for the messages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8" name="Google Shape;46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002" y="3008000"/>
            <a:ext cx="6499976" cy="367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>
            <p:ph type="title"/>
          </p:nvPr>
        </p:nvSpPr>
        <p:spPr>
          <a:xfrm>
            <a:off x="647700" y="692150"/>
            <a:ext cx="8169300" cy="4884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What is a stream? What is stream processing?</a:t>
            </a:r>
            <a:endParaRPr/>
          </a:p>
        </p:txBody>
      </p:sp>
      <p:pic>
        <p:nvPicPr>
          <p:cNvPr descr="Illustration of stream processing, showing input and output streams" id="83" name="Google Shape;8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699" y="4621538"/>
            <a:ext cx="3992376" cy="10396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2"/>
          <p:cNvSpPr txBox="1"/>
          <p:nvPr>
            <p:ph idx="1" type="body"/>
          </p:nvPr>
        </p:nvSpPr>
        <p:spPr>
          <a:xfrm>
            <a:off x="647700" y="1341438"/>
            <a:ext cx="8169300" cy="40845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A stream is a </a:t>
            </a:r>
            <a:r>
              <a:rPr b="1" lang="de-CH"/>
              <a:t>continuous</a:t>
            </a:r>
            <a:r>
              <a:rPr lang="de-CH"/>
              <a:t> and </a:t>
            </a:r>
            <a:r>
              <a:rPr b="1" lang="de-CH"/>
              <a:t>unbounded</a:t>
            </a:r>
            <a:r>
              <a:rPr lang="de-CH"/>
              <a:t> sequence of input data</a:t>
            </a:r>
            <a:endParaRPr/>
          </a:p>
          <a:p>
            <a:pPr indent="-344699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-CH"/>
              <a:t>similar to how water flows through a river or a creek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Stream processing is the analysis of these data flows in “real-time” without the need to store the data first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The output of a stream-processing system is another stream that can be consumed by a variety of applications</a:t>
            </a:r>
            <a:endParaRPr/>
          </a:p>
        </p:txBody>
      </p:sp>
      <p:pic>
        <p:nvPicPr>
          <p:cNvPr id="85" name="Google Shape;85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7400" y="3826851"/>
            <a:ext cx="3334575" cy="249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7"/>
          <p:cNvSpPr txBox="1"/>
          <p:nvPr>
            <p:ph type="title"/>
          </p:nvPr>
        </p:nvSpPr>
        <p:spPr>
          <a:xfrm>
            <a:off x="647700" y="692150"/>
            <a:ext cx="8169300" cy="4884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Confluent Kafka - ksqlDB and KSQL</a:t>
            </a:r>
            <a:endParaRPr/>
          </a:p>
        </p:txBody>
      </p:sp>
      <p:sp>
        <p:nvSpPr>
          <p:cNvPr id="474" name="Google Shape;474;p57"/>
          <p:cNvSpPr txBox="1"/>
          <p:nvPr>
            <p:ph idx="1" type="body"/>
          </p:nvPr>
        </p:nvSpPr>
        <p:spPr>
          <a:xfrm>
            <a:off x="647700" y="1341438"/>
            <a:ext cx="8169300" cy="40845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-3429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An event-streaming database specifically build for stream processing applications</a:t>
            </a:r>
            <a:endParaRPr/>
          </a:p>
          <a:p>
            <a:pPr indent="-3429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build applications that react immediately to events</a:t>
            </a:r>
            <a:endParaRPr/>
          </a:p>
          <a:p>
            <a:pPr indent="-3429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build materiliazed views over streams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5" name="Google Shape;47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638" y="3237425"/>
            <a:ext cx="7651424" cy="306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8"/>
          <p:cNvSpPr txBox="1"/>
          <p:nvPr>
            <p:ph type="title"/>
          </p:nvPr>
        </p:nvSpPr>
        <p:spPr>
          <a:xfrm>
            <a:off x="647700" y="692150"/>
            <a:ext cx="8169300" cy="4884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Apache </a:t>
            </a:r>
            <a:r>
              <a:rPr lang="de-CH"/>
              <a:t>Kafka - Check your understanding</a:t>
            </a:r>
            <a:endParaRPr/>
          </a:p>
        </p:txBody>
      </p:sp>
      <p:sp>
        <p:nvSpPr>
          <p:cNvPr id="481" name="Google Shape;481;p58"/>
          <p:cNvSpPr txBox="1"/>
          <p:nvPr>
            <p:ph idx="1" type="body"/>
          </p:nvPr>
        </p:nvSpPr>
        <p:spPr>
          <a:xfrm>
            <a:off x="647700" y="1341438"/>
            <a:ext cx="8169300" cy="40845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What is the main disadvantage of the Lambda architecture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How many Kafka brokers can a cluster maximally have?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How many Kafka brokers do we minimally need to high availability?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What is a topic and a partition?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How do messages get assigned to a specific topic? What about a specific partition?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How can a consumer restart from the point of failure and consume only new messages?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What is the criteria that two or more consumers form a consumer group?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/>
          <p:nvPr>
            <p:ph type="title"/>
          </p:nvPr>
        </p:nvSpPr>
        <p:spPr>
          <a:xfrm>
            <a:off x="647700" y="692150"/>
            <a:ext cx="8169300" cy="4884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Main driver of stream-processing applications</a:t>
            </a:r>
            <a:endParaRPr/>
          </a:p>
        </p:txBody>
      </p:sp>
      <p:sp>
        <p:nvSpPr>
          <p:cNvPr id="91" name="Google Shape;91;p13"/>
          <p:cNvSpPr txBox="1"/>
          <p:nvPr>
            <p:ph idx="1" type="body"/>
          </p:nvPr>
        </p:nvSpPr>
        <p:spPr>
          <a:xfrm>
            <a:off x="647700" y="1341438"/>
            <a:ext cx="8169300" cy="40845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We can generate unprecedented amounts of data than ever before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Multi-sensor devices are increasingly interconnected (Internet of Things)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Continuous data streams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Many companies need to:</a:t>
            </a:r>
            <a:endParaRPr/>
          </a:p>
          <a:p>
            <a:pPr indent="-328399" lvl="1" marL="9107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-CH"/>
              <a:t>receive data in real-time</a:t>
            </a:r>
            <a:endParaRPr/>
          </a:p>
          <a:p>
            <a:pPr indent="-328399" lvl="1" marL="9107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-CH"/>
              <a:t>learn from it</a:t>
            </a:r>
            <a:endParaRPr/>
          </a:p>
          <a:p>
            <a:pPr indent="-328399" lvl="1" marL="9107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-CH"/>
              <a:t>act on it immediately</a:t>
            </a:r>
            <a:endParaRPr/>
          </a:p>
        </p:txBody>
      </p:sp>
      <p:pic>
        <p:nvPicPr>
          <p:cNvPr id="92" name="Google Shape;9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925" y="2406675"/>
            <a:ext cx="4700750" cy="264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>
            <p:ph type="title"/>
          </p:nvPr>
        </p:nvSpPr>
        <p:spPr>
          <a:xfrm>
            <a:off x="647700" y="692150"/>
            <a:ext cx="8169300" cy="4884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Why do we care?</a:t>
            </a:r>
            <a:endParaRPr/>
          </a:p>
        </p:txBody>
      </p:sp>
      <p:sp>
        <p:nvSpPr>
          <p:cNvPr id="98" name="Google Shape;98;p14"/>
          <p:cNvSpPr txBox="1"/>
          <p:nvPr>
            <p:ph idx="1" type="body"/>
          </p:nvPr>
        </p:nvSpPr>
        <p:spPr>
          <a:xfrm>
            <a:off x="647700" y="1341438"/>
            <a:ext cx="8169300" cy="40845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Just some examples</a:t>
            </a:r>
            <a:endParaRPr/>
          </a:p>
          <a:p>
            <a:pPr indent="-331999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-CH"/>
              <a:t>Cell phone networks (real-time networks logs to optimize network coverage)</a:t>
            </a:r>
            <a:endParaRPr/>
          </a:p>
          <a:p>
            <a:pPr indent="-331999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-CH"/>
              <a:t>Traffic networks (real-time sensor data for road-traffic monitoring)</a:t>
            </a:r>
            <a:endParaRPr/>
          </a:p>
          <a:p>
            <a:pPr indent="-331999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-CH"/>
              <a:t>Machine (predictive maintenance)</a:t>
            </a:r>
            <a:endParaRPr/>
          </a:p>
          <a:p>
            <a:pPr indent="-331999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-CH"/>
              <a:t>Trading Systems (algorithmic trading)</a:t>
            </a:r>
            <a:endParaRPr/>
          </a:p>
          <a:p>
            <a:pPr indent="-331999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-CH"/>
              <a:t>Social network data (link prediction, newsfeed curation)</a:t>
            </a:r>
            <a:endParaRPr/>
          </a:p>
          <a:p>
            <a:pPr indent="-331999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-CH"/>
              <a:t>Online advertising (dynamic personalized advertisement across contexts)</a:t>
            </a:r>
            <a:endParaRPr/>
          </a:p>
          <a:p>
            <a:pPr indent="-331999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-CH"/>
              <a:t>...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647700" y="692150"/>
            <a:ext cx="8169300" cy="4884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Batch vs Stream Processing Architectures</a:t>
            </a:r>
            <a:endParaRPr/>
          </a:p>
        </p:txBody>
      </p:sp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647700" y="1341438"/>
            <a:ext cx="8169300" cy="40845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Batch processing</a:t>
            </a:r>
            <a:endParaRPr/>
          </a:p>
          <a:p>
            <a:pPr indent="-331999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-CH"/>
              <a:t>running </a:t>
            </a:r>
            <a:r>
              <a:rPr b="1" lang="de-CH"/>
              <a:t>high-latency</a:t>
            </a:r>
            <a:r>
              <a:rPr lang="de-CH"/>
              <a:t>, </a:t>
            </a:r>
            <a:r>
              <a:rPr b="1" lang="de-CH"/>
              <a:t>high-throughput</a:t>
            </a:r>
            <a:r>
              <a:rPr lang="de-CH"/>
              <a:t>, </a:t>
            </a:r>
            <a:r>
              <a:rPr b="1" lang="de-CH"/>
              <a:t>low-frequency</a:t>
            </a:r>
            <a:r>
              <a:rPr lang="de-CH"/>
              <a:t>, </a:t>
            </a:r>
            <a:r>
              <a:rPr b="1" lang="de-CH"/>
              <a:t>repetitive</a:t>
            </a:r>
            <a:r>
              <a:rPr lang="de-CH"/>
              <a:t> data jobs (e.g. queries) with minimal user interaction. Data is usually </a:t>
            </a:r>
            <a:r>
              <a:rPr b="1" lang="de-CH"/>
              <a:t>at rest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Stream processing</a:t>
            </a:r>
            <a:endParaRPr/>
          </a:p>
          <a:p>
            <a:pPr indent="-331999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-CH"/>
              <a:t>running </a:t>
            </a:r>
            <a:r>
              <a:rPr b="1" lang="de-CH"/>
              <a:t>low-latency</a:t>
            </a:r>
            <a:r>
              <a:rPr lang="de-CH"/>
              <a:t>, </a:t>
            </a:r>
            <a:r>
              <a:rPr b="1" lang="de-CH"/>
              <a:t>“high-throuhput”</a:t>
            </a:r>
            <a:r>
              <a:rPr lang="de-CH"/>
              <a:t>, </a:t>
            </a:r>
            <a:r>
              <a:rPr b="1" lang="de-CH"/>
              <a:t>repetitive</a:t>
            </a:r>
            <a:r>
              <a:rPr lang="de-CH"/>
              <a:t> data jobs on </a:t>
            </a:r>
            <a:r>
              <a:rPr b="1" lang="de-CH"/>
              <a:t>data in motion</a:t>
            </a:r>
            <a:endParaRPr b="1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Batch systems are optimized for </a:t>
            </a:r>
            <a:r>
              <a:rPr b="1" lang="de-CH"/>
              <a:t>static data</a:t>
            </a:r>
            <a:r>
              <a:rPr lang="de-CH"/>
              <a:t> and </a:t>
            </a:r>
            <a:r>
              <a:rPr b="1" lang="de-CH"/>
              <a:t>dynamic queries</a:t>
            </a:r>
            <a:endParaRPr b="1"/>
          </a:p>
          <a:p>
            <a:pPr indent="-331999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-CH"/>
              <a:t>e.g. load data once a day and enable efficient ad-hoc queries</a:t>
            </a:r>
            <a:endParaRPr/>
          </a:p>
          <a:p>
            <a:pPr indent="-331999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-CH"/>
              <a:t>able to pre-compute statistics and speed-up aggregation queries and some joins (materialized query tables)</a:t>
            </a:r>
            <a:endParaRPr/>
          </a:p>
          <a:p>
            <a:pPr indent="-3429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Stream systems are optimized for </a:t>
            </a:r>
            <a:r>
              <a:rPr b="1" lang="de-CH"/>
              <a:t>dynamic data</a:t>
            </a:r>
            <a:r>
              <a:rPr lang="de-CH"/>
              <a:t> and </a:t>
            </a:r>
            <a:r>
              <a:rPr b="1" lang="de-CH"/>
              <a:t>static queries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647700" y="692150"/>
            <a:ext cx="8169300" cy="4884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CH"/>
              <a:t>Latency vs Throughput</a:t>
            </a:r>
            <a:endParaRPr/>
          </a:p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647700" y="1341438"/>
            <a:ext cx="8169300" cy="4084500"/>
          </a:xfrm>
          <a:prstGeom prst="rect">
            <a:avLst/>
          </a:prstGeom>
        </p:spPr>
        <p:txBody>
          <a:bodyPr anchorCtr="0" anchor="t" bIns="72000" lIns="72000" spcFirstLastPara="1" rIns="72000" wrap="square" tIns="72000">
            <a:noAutofit/>
          </a:bodyPr>
          <a:lstStyle/>
          <a:p>
            <a:pPr indent="-3429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de-CH"/>
              <a:t>Latency</a:t>
            </a:r>
            <a:r>
              <a:rPr lang="de-CH"/>
              <a:t> - The amount of time needed for an operation (event) to complete</a:t>
            </a:r>
            <a:endParaRPr/>
          </a:p>
          <a:p>
            <a:pPr indent="-3429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de-CH"/>
              <a:t>Throughput</a:t>
            </a:r>
            <a:r>
              <a:rPr lang="de-CH"/>
              <a:t> - Number of events per unit time (e.g. bandwidth)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CH"/>
              <a:t>How can we increase throughput?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150" y="2329213"/>
            <a:ext cx="6034402" cy="174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arissa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fault Design">
  <a:themeElements>
    <a:clrScheme name="HSLU">
      <a:dk1>
        <a:srgbClr val="000000"/>
      </a:dk1>
      <a:lt1>
        <a:srgbClr val="FFFFFF"/>
      </a:lt1>
      <a:dk2>
        <a:srgbClr val="415E6C"/>
      </a:dk2>
      <a:lt2>
        <a:srgbClr val="F2F2F2"/>
      </a:lt2>
      <a:accent1>
        <a:srgbClr val="9AD4F1"/>
      </a:accent1>
      <a:accent2>
        <a:srgbClr val="6A95A9"/>
      </a:accent2>
      <a:accent3>
        <a:srgbClr val="415E6C"/>
      </a:accent3>
      <a:accent4>
        <a:srgbClr val="CFD500"/>
      </a:accent4>
      <a:accent5>
        <a:srgbClr val="949A00"/>
      </a:accent5>
      <a:accent6>
        <a:srgbClr val="636904"/>
      </a:accent6>
      <a:hlink>
        <a:srgbClr val="E2007A"/>
      </a:hlink>
      <a:folHlink>
        <a:srgbClr val="69003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